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diagrams/data2.xml" ContentType="application/vnd.openxmlformats-officedocument.drawingml.diagramData+xml"/>
  <Override PartName="/ppt/diagrams/data3.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1.xml" ContentType="application/vnd.openxmlformats-officedocument.drawingml.diagramData+xml"/>
  <Override PartName="/ppt/diagrams/data4.xml" ContentType="application/vnd.openxmlformats-officedocument.drawingml.diagramData+xml"/>
  <Override PartName="/ppt/slides/slide23.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4.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layout6.xml" ContentType="application/vnd.openxmlformats-officedocument.drawingml.diagramLayout+xml"/>
  <Override PartName="/ppt/diagrams/layout2.xml" ContentType="application/vnd.openxmlformats-officedocument.drawingml.diagramLayout+xml"/>
  <Override PartName="/ppt/diagrams/drawing1.xml" ContentType="application/vnd.ms-office.drawingml.diagramDrawing+xml"/>
  <Override PartName="/ppt/diagrams/colors2.xml" ContentType="application/vnd.openxmlformats-officedocument.drawingml.diagramColors+xml"/>
  <Override PartName="/ppt/diagrams/drawing2.xml" ContentType="application/vnd.ms-office.drawingml.diagramDrawing+xml"/>
  <Override PartName="/ppt/diagrams/quickStyle2.xml" ContentType="application/vnd.openxmlformats-officedocument.drawingml.diagramStyle+xml"/>
  <Override PartName="/ppt/diagrams/layout3.xml" ContentType="application/vnd.openxmlformats-officedocument.drawingml.diagramLayout+xml"/>
  <Override PartName="/ppt/diagrams/quickStyle1.xml" ContentType="application/vnd.openxmlformats-officedocument.drawingml.diagramStyle+xml"/>
  <Override PartName="/ppt/theme/theme2.xml" ContentType="application/vnd.openxmlformats-officedocument.theme+xml"/>
  <Override PartName="/ppt/diagrams/layout1.xml" ContentType="application/vnd.openxmlformats-officedocument.drawingml.diagramLayout+xml"/>
  <Override PartName="/ppt/diagrams/colors1.xml" ContentType="application/vnd.openxmlformats-officedocument.drawingml.diagramColors+xml"/>
  <Override PartName="/ppt/diagrams/quickStyle3.xml" ContentType="application/vnd.openxmlformats-officedocument.drawingml.diagramStyle+xml"/>
  <Override PartName="/ppt/diagrams/drawing6.xml" ContentType="application/vnd.ms-office.drawingml.diagramDrawing+xml"/>
  <Override PartName="/ppt/diagrams/quickStyle6.xml" ContentType="application/vnd.openxmlformats-officedocument.drawingml.diagramStyle+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Masters/notesMaster1.xml" ContentType="application/vnd.openxmlformats-officedocument.presentationml.notesMaster+xml"/>
  <Override PartName="/ppt/diagrams/colors6.xml" ContentType="application/vnd.openxmlformats-officedocument.drawingml.diagramColors+xml"/>
  <Override PartName="/ppt/diagrams/drawing4.xml" ContentType="application/vnd.ms-office.drawingml.diagramDrawing+xml"/>
  <Override PartName="/ppt/diagrams/colors3.xml" ContentType="application/vnd.openxmlformats-officedocument.drawingml.diagramColors+xml"/>
  <Override PartName="/ppt/diagrams/drawing3.xml" ContentType="application/vnd.ms-office.drawingml.diagramDrawing+xml"/>
  <Override PartName="/ppt/theme/theme1.xml" ContentType="application/vnd.openxmlformats-officedocument.theme+xml"/>
  <Override PartName="/ppt/diagrams/quickStyle4.xml" ContentType="application/vnd.openxmlformats-officedocument.drawingml.diagramStyle+xml"/>
  <Override PartName="/ppt/diagrams/colors4.xml" ContentType="application/vnd.openxmlformats-officedocument.drawingml.diagramColors+xml"/>
  <Override PartName="/ppt/diagrams/layout4.xml" ContentType="application/vnd.openxmlformats-officedocument.drawingml.diagramLayout+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sldIdLst>
    <p:sldId id="256" r:id="rId2"/>
    <p:sldId id="257" r:id="rId3"/>
    <p:sldId id="281" r:id="rId4"/>
    <p:sldId id="284" r:id="rId5"/>
    <p:sldId id="286" r:id="rId6"/>
    <p:sldId id="300" r:id="rId7"/>
    <p:sldId id="306" r:id="rId8"/>
    <p:sldId id="304" r:id="rId9"/>
    <p:sldId id="307" r:id="rId10"/>
    <p:sldId id="359" r:id="rId11"/>
    <p:sldId id="288" r:id="rId12"/>
    <p:sldId id="358" r:id="rId13"/>
    <p:sldId id="308" r:id="rId14"/>
    <p:sldId id="274" r:id="rId15"/>
    <p:sldId id="278" r:id="rId16"/>
    <p:sldId id="360" r:id="rId17"/>
    <p:sldId id="277" r:id="rId18"/>
    <p:sldId id="374" r:id="rId19"/>
    <p:sldId id="369" r:id="rId20"/>
    <p:sldId id="370" r:id="rId21"/>
    <p:sldId id="371" r:id="rId22"/>
    <p:sldId id="373" r:id="rId23"/>
    <p:sldId id="372" r:id="rId24"/>
    <p:sldId id="375"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88737" autoAdjust="0"/>
  </p:normalViewPr>
  <p:slideViewPr>
    <p:cSldViewPr>
      <p:cViewPr varScale="1">
        <p:scale>
          <a:sx n="113" d="100"/>
          <a:sy n="113" d="100"/>
        </p:scale>
        <p:origin x="1560" y="1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9935C6-40BD-42F3-ACEA-CB8F508F9124}" type="doc">
      <dgm:prSet loTypeId="urn:microsoft.com/office/officeart/2005/8/layout/arrow2" loCatId="process" qsTypeId="urn:microsoft.com/office/officeart/2005/8/quickstyle/simple1" qsCatId="simple" csTypeId="urn:microsoft.com/office/officeart/2005/8/colors/accent1_2" csCatId="accent1" phldr="1"/>
      <dgm:spPr/>
    </dgm:pt>
    <dgm:pt modelId="{29827DF3-0441-484B-BDB8-2ECFF4B38329}">
      <dgm:prSet phldrT="[Text]"/>
      <dgm:spPr/>
      <dgm:t>
        <a:bodyPr/>
        <a:lstStyle/>
        <a:p>
          <a:r>
            <a:rPr lang="en-US" dirty="0" smtClean="0"/>
            <a:t>Design</a:t>
          </a:r>
          <a:endParaRPr lang="en-US" dirty="0"/>
        </a:p>
      </dgm:t>
    </dgm:pt>
    <dgm:pt modelId="{6CA91FBA-52FD-474A-93C5-12DAADDDFACC}" type="parTrans" cxnId="{0D651A24-2B21-4ED2-BFBC-B74BB2E20B02}">
      <dgm:prSet/>
      <dgm:spPr/>
      <dgm:t>
        <a:bodyPr/>
        <a:lstStyle/>
        <a:p>
          <a:endParaRPr lang="en-US"/>
        </a:p>
      </dgm:t>
    </dgm:pt>
    <dgm:pt modelId="{90954F47-7081-4059-974A-3E8FA4014D07}" type="sibTrans" cxnId="{0D651A24-2B21-4ED2-BFBC-B74BB2E20B02}">
      <dgm:prSet/>
      <dgm:spPr/>
      <dgm:t>
        <a:bodyPr/>
        <a:lstStyle/>
        <a:p>
          <a:endParaRPr lang="en-US"/>
        </a:p>
      </dgm:t>
    </dgm:pt>
    <dgm:pt modelId="{CF8E659A-04A6-4E9E-AD04-AE990B334A77}">
      <dgm:prSet phldrT="[Text]"/>
      <dgm:spPr/>
      <dgm:t>
        <a:bodyPr/>
        <a:lstStyle/>
        <a:p>
          <a:r>
            <a:rPr lang="en-US" dirty="0" smtClean="0"/>
            <a:t>R/W</a:t>
          </a:r>
          <a:endParaRPr lang="en-US" dirty="0"/>
        </a:p>
      </dgm:t>
    </dgm:pt>
    <dgm:pt modelId="{3FE14BFD-6D69-4C7D-8C2D-E80141556731}" type="parTrans" cxnId="{9D1ADB0C-0E18-461F-BDBB-F7AE96816817}">
      <dgm:prSet/>
      <dgm:spPr/>
      <dgm:t>
        <a:bodyPr/>
        <a:lstStyle/>
        <a:p>
          <a:endParaRPr lang="en-US"/>
        </a:p>
      </dgm:t>
    </dgm:pt>
    <dgm:pt modelId="{7F2BB298-9730-43B0-BC3F-1BF720A57EE9}" type="sibTrans" cxnId="{9D1ADB0C-0E18-461F-BDBB-F7AE96816817}">
      <dgm:prSet/>
      <dgm:spPr/>
      <dgm:t>
        <a:bodyPr/>
        <a:lstStyle/>
        <a:p>
          <a:endParaRPr lang="en-US"/>
        </a:p>
      </dgm:t>
    </dgm:pt>
    <dgm:pt modelId="{2854B899-4284-410D-B64F-9CE1CC07FB4D}">
      <dgm:prSet phldrT="[Text]"/>
      <dgm:spPr/>
      <dgm:t>
        <a:bodyPr/>
        <a:lstStyle/>
        <a:p>
          <a:r>
            <a:rPr lang="en-US" dirty="0" smtClean="0"/>
            <a:t>Utilities</a:t>
          </a:r>
          <a:endParaRPr lang="en-US" dirty="0"/>
        </a:p>
      </dgm:t>
    </dgm:pt>
    <dgm:pt modelId="{3478606D-E355-4197-A587-2DED52FB5A65}" type="parTrans" cxnId="{5DAA99CA-5AF9-4121-AD81-E71990BC7FF7}">
      <dgm:prSet/>
      <dgm:spPr/>
      <dgm:t>
        <a:bodyPr/>
        <a:lstStyle/>
        <a:p>
          <a:endParaRPr lang="en-US"/>
        </a:p>
      </dgm:t>
    </dgm:pt>
    <dgm:pt modelId="{39891F13-78C0-4C83-8B9B-152535A7F694}" type="sibTrans" cxnId="{5DAA99CA-5AF9-4121-AD81-E71990BC7FF7}">
      <dgm:prSet/>
      <dgm:spPr/>
      <dgm:t>
        <a:bodyPr/>
        <a:lstStyle/>
        <a:p>
          <a:endParaRPr lang="en-US"/>
        </a:p>
      </dgm:t>
    </dgm:pt>
    <dgm:pt modelId="{77A30C06-7B89-48BD-83B8-36412B2C8F14}">
      <dgm:prSet phldrT="[Text]"/>
      <dgm:spPr/>
      <dgm:t>
        <a:bodyPr/>
        <a:lstStyle/>
        <a:p>
          <a:r>
            <a:rPr lang="en-US" dirty="0" smtClean="0"/>
            <a:t>Road Construction</a:t>
          </a:r>
          <a:endParaRPr lang="en-US" dirty="0"/>
        </a:p>
      </dgm:t>
    </dgm:pt>
    <dgm:pt modelId="{DF67FA12-45A5-49CA-B347-A905CBCC69AE}" type="parTrans" cxnId="{1E495683-0D0F-4245-890B-A2027AF9556F}">
      <dgm:prSet/>
      <dgm:spPr/>
      <dgm:t>
        <a:bodyPr/>
        <a:lstStyle/>
        <a:p>
          <a:endParaRPr lang="en-US"/>
        </a:p>
      </dgm:t>
    </dgm:pt>
    <dgm:pt modelId="{EAA9AD4C-112E-4E65-A09C-4CD39A2D5633}" type="sibTrans" cxnId="{1E495683-0D0F-4245-890B-A2027AF9556F}">
      <dgm:prSet/>
      <dgm:spPr/>
      <dgm:t>
        <a:bodyPr/>
        <a:lstStyle/>
        <a:p>
          <a:endParaRPr lang="en-US"/>
        </a:p>
      </dgm:t>
    </dgm:pt>
    <dgm:pt modelId="{8F20D814-06B8-478F-858A-5E47CEA0F1E5}" type="pres">
      <dgm:prSet presAssocID="{899935C6-40BD-42F3-ACEA-CB8F508F9124}" presName="arrowDiagram" presStyleCnt="0">
        <dgm:presLayoutVars>
          <dgm:chMax val="5"/>
          <dgm:dir/>
          <dgm:resizeHandles val="exact"/>
        </dgm:presLayoutVars>
      </dgm:prSet>
      <dgm:spPr/>
    </dgm:pt>
    <dgm:pt modelId="{E6A32541-FE0B-4689-89EE-B5E11AAA8427}" type="pres">
      <dgm:prSet presAssocID="{899935C6-40BD-42F3-ACEA-CB8F508F9124}" presName="arrow" presStyleLbl="bgShp" presStyleIdx="0" presStyleCnt="1"/>
      <dgm:spPr/>
    </dgm:pt>
    <dgm:pt modelId="{F499EA01-0142-4B37-9AEB-1EBF9DD91861}" type="pres">
      <dgm:prSet presAssocID="{899935C6-40BD-42F3-ACEA-CB8F508F9124}" presName="arrowDiagram4" presStyleCnt="0"/>
      <dgm:spPr/>
    </dgm:pt>
    <dgm:pt modelId="{DAC66639-F02D-4C81-8FF6-FAE4357A3119}" type="pres">
      <dgm:prSet presAssocID="{29827DF3-0441-484B-BDB8-2ECFF4B38329}" presName="bullet4a" presStyleLbl="node1" presStyleIdx="0" presStyleCnt="4"/>
      <dgm:spPr/>
    </dgm:pt>
    <dgm:pt modelId="{82FB34EA-B2D0-4AD3-9AC4-013AA383A129}" type="pres">
      <dgm:prSet presAssocID="{29827DF3-0441-484B-BDB8-2ECFF4B38329}" presName="textBox4a" presStyleLbl="revTx" presStyleIdx="0" presStyleCnt="4">
        <dgm:presLayoutVars>
          <dgm:bulletEnabled val="1"/>
        </dgm:presLayoutVars>
      </dgm:prSet>
      <dgm:spPr/>
      <dgm:t>
        <a:bodyPr/>
        <a:lstStyle/>
        <a:p>
          <a:endParaRPr lang="en-US"/>
        </a:p>
      </dgm:t>
    </dgm:pt>
    <dgm:pt modelId="{DEA70902-AB31-4D09-9417-3CD9FCB096B9}" type="pres">
      <dgm:prSet presAssocID="{CF8E659A-04A6-4E9E-AD04-AE990B334A77}" presName="bullet4b" presStyleLbl="node1" presStyleIdx="1" presStyleCnt="4"/>
      <dgm:spPr/>
    </dgm:pt>
    <dgm:pt modelId="{7CB46633-A6C4-4ACA-9C32-EB0C2E05DEF0}" type="pres">
      <dgm:prSet presAssocID="{CF8E659A-04A6-4E9E-AD04-AE990B334A77}" presName="textBox4b" presStyleLbl="revTx" presStyleIdx="1" presStyleCnt="4">
        <dgm:presLayoutVars>
          <dgm:bulletEnabled val="1"/>
        </dgm:presLayoutVars>
      </dgm:prSet>
      <dgm:spPr/>
      <dgm:t>
        <a:bodyPr/>
        <a:lstStyle/>
        <a:p>
          <a:endParaRPr lang="en-US"/>
        </a:p>
      </dgm:t>
    </dgm:pt>
    <dgm:pt modelId="{960912C8-4A46-474B-99A7-8930E7C545FB}" type="pres">
      <dgm:prSet presAssocID="{2854B899-4284-410D-B64F-9CE1CC07FB4D}" presName="bullet4c" presStyleLbl="node1" presStyleIdx="2" presStyleCnt="4"/>
      <dgm:spPr/>
    </dgm:pt>
    <dgm:pt modelId="{8EB6C151-9150-4594-8CEE-40654DEB5A80}" type="pres">
      <dgm:prSet presAssocID="{2854B899-4284-410D-B64F-9CE1CC07FB4D}" presName="textBox4c" presStyleLbl="revTx" presStyleIdx="2" presStyleCnt="4">
        <dgm:presLayoutVars>
          <dgm:bulletEnabled val="1"/>
        </dgm:presLayoutVars>
      </dgm:prSet>
      <dgm:spPr/>
      <dgm:t>
        <a:bodyPr/>
        <a:lstStyle/>
        <a:p>
          <a:endParaRPr lang="en-US"/>
        </a:p>
      </dgm:t>
    </dgm:pt>
    <dgm:pt modelId="{A68E3B85-E0CA-48F4-AAC7-BD8479177487}" type="pres">
      <dgm:prSet presAssocID="{77A30C06-7B89-48BD-83B8-36412B2C8F14}" presName="bullet4d" presStyleLbl="node1" presStyleIdx="3" presStyleCnt="4"/>
      <dgm:spPr/>
    </dgm:pt>
    <dgm:pt modelId="{7EEE3DCE-573C-4493-BE5E-3B08E94B2678}" type="pres">
      <dgm:prSet presAssocID="{77A30C06-7B89-48BD-83B8-36412B2C8F14}" presName="textBox4d" presStyleLbl="revTx" presStyleIdx="3" presStyleCnt="4">
        <dgm:presLayoutVars>
          <dgm:bulletEnabled val="1"/>
        </dgm:presLayoutVars>
      </dgm:prSet>
      <dgm:spPr/>
      <dgm:t>
        <a:bodyPr/>
        <a:lstStyle/>
        <a:p>
          <a:endParaRPr lang="en-US"/>
        </a:p>
      </dgm:t>
    </dgm:pt>
  </dgm:ptLst>
  <dgm:cxnLst>
    <dgm:cxn modelId="{0FD0D74A-C237-490D-B718-6BAADDCEBC63}" type="presOf" srcId="{899935C6-40BD-42F3-ACEA-CB8F508F9124}" destId="{8F20D814-06B8-478F-858A-5E47CEA0F1E5}" srcOrd="0" destOrd="0" presId="urn:microsoft.com/office/officeart/2005/8/layout/arrow2"/>
    <dgm:cxn modelId="{5DAA99CA-5AF9-4121-AD81-E71990BC7FF7}" srcId="{899935C6-40BD-42F3-ACEA-CB8F508F9124}" destId="{2854B899-4284-410D-B64F-9CE1CC07FB4D}" srcOrd="2" destOrd="0" parTransId="{3478606D-E355-4197-A587-2DED52FB5A65}" sibTransId="{39891F13-78C0-4C83-8B9B-152535A7F694}"/>
    <dgm:cxn modelId="{1E495683-0D0F-4245-890B-A2027AF9556F}" srcId="{899935C6-40BD-42F3-ACEA-CB8F508F9124}" destId="{77A30C06-7B89-48BD-83B8-36412B2C8F14}" srcOrd="3" destOrd="0" parTransId="{DF67FA12-45A5-49CA-B347-A905CBCC69AE}" sibTransId="{EAA9AD4C-112E-4E65-A09C-4CD39A2D5633}"/>
    <dgm:cxn modelId="{9D1ADB0C-0E18-461F-BDBB-F7AE96816817}" srcId="{899935C6-40BD-42F3-ACEA-CB8F508F9124}" destId="{CF8E659A-04A6-4E9E-AD04-AE990B334A77}" srcOrd="1" destOrd="0" parTransId="{3FE14BFD-6D69-4C7D-8C2D-E80141556731}" sibTransId="{7F2BB298-9730-43B0-BC3F-1BF720A57EE9}"/>
    <dgm:cxn modelId="{AAFB5273-4A78-4796-8DA3-CFBA9F759470}" type="presOf" srcId="{77A30C06-7B89-48BD-83B8-36412B2C8F14}" destId="{7EEE3DCE-573C-4493-BE5E-3B08E94B2678}" srcOrd="0" destOrd="0" presId="urn:microsoft.com/office/officeart/2005/8/layout/arrow2"/>
    <dgm:cxn modelId="{7CBC2F59-836B-49BC-8A45-F44E0616083D}" type="presOf" srcId="{29827DF3-0441-484B-BDB8-2ECFF4B38329}" destId="{82FB34EA-B2D0-4AD3-9AC4-013AA383A129}" srcOrd="0" destOrd="0" presId="urn:microsoft.com/office/officeart/2005/8/layout/arrow2"/>
    <dgm:cxn modelId="{E6F0DAA7-1D5F-4D7A-9423-B8A0CA0C7E6E}" type="presOf" srcId="{CF8E659A-04A6-4E9E-AD04-AE990B334A77}" destId="{7CB46633-A6C4-4ACA-9C32-EB0C2E05DEF0}" srcOrd="0" destOrd="0" presId="urn:microsoft.com/office/officeart/2005/8/layout/arrow2"/>
    <dgm:cxn modelId="{0D651A24-2B21-4ED2-BFBC-B74BB2E20B02}" srcId="{899935C6-40BD-42F3-ACEA-CB8F508F9124}" destId="{29827DF3-0441-484B-BDB8-2ECFF4B38329}" srcOrd="0" destOrd="0" parTransId="{6CA91FBA-52FD-474A-93C5-12DAADDDFACC}" sibTransId="{90954F47-7081-4059-974A-3E8FA4014D07}"/>
    <dgm:cxn modelId="{5DA7BA17-AD09-4B3B-A03C-DCFF30178EAB}" type="presOf" srcId="{2854B899-4284-410D-B64F-9CE1CC07FB4D}" destId="{8EB6C151-9150-4594-8CEE-40654DEB5A80}" srcOrd="0" destOrd="0" presId="urn:microsoft.com/office/officeart/2005/8/layout/arrow2"/>
    <dgm:cxn modelId="{996D38AC-4DD5-4C4C-AE16-1B4124F2CFA4}" type="presParOf" srcId="{8F20D814-06B8-478F-858A-5E47CEA0F1E5}" destId="{E6A32541-FE0B-4689-89EE-B5E11AAA8427}" srcOrd="0" destOrd="0" presId="urn:microsoft.com/office/officeart/2005/8/layout/arrow2"/>
    <dgm:cxn modelId="{37E9D6FF-1888-4E47-A443-D57AEFED16FA}" type="presParOf" srcId="{8F20D814-06B8-478F-858A-5E47CEA0F1E5}" destId="{F499EA01-0142-4B37-9AEB-1EBF9DD91861}" srcOrd="1" destOrd="0" presId="urn:microsoft.com/office/officeart/2005/8/layout/arrow2"/>
    <dgm:cxn modelId="{3F6C94A5-8979-4AFD-8006-E5D66F4297EE}" type="presParOf" srcId="{F499EA01-0142-4B37-9AEB-1EBF9DD91861}" destId="{DAC66639-F02D-4C81-8FF6-FAE4357A3119}" srcOrd="0" destOrd="0" presId="urn:microsoft.com/office/officeart/2005/8/layout/arrow2"/>
    <dgm:cxn modelId="{FEBD7124-5B8C-4116-BB1A-C7330D19974C}" type="presParOf" srcId="{F499EA01-0142-4B37-9AEB-1EBF9DD91861}" destId="{82FB34EA-B2D0-4AD3-9AC4-013AA383A129}" srcOrd="1" destOrd="0" presId="urn:microsoft.com/office/officeart/2005/8/layout/arrow2"/>
    <dgm:cxn modelId="{9DF8466B-A497-4D29-AE5E-89496F7649B7}" type="presParOf" srcId="{F499EA01-0142-4B37-9AEB-1EBF9DD91861}" destId="{DEA70902-AB31-4D09-9417-3CD9FCB096B9}" srcOrd="2" destOrd="0" presId="urn:microsoft.com/office/officeart/2005/8/layout/arrow2"/>
    <dgm:cxn modelId="{0B776F21-97A8-4576-B8A7-AD55CBDE10FA}" type="presParOf" srcId="{F499EA01-0142-4B37-9AEB-1EBF9DD91861}" destId="{7CB46633-A6C4-4ACA-9C32-EB0C2E05DEF0}" srcOrd="3" destOrd="0" presId="urn:microsoft.com/office/officeart/2005/8/layout/arrow2"/>
    <dgm:cxn modelId="{EA4ECE60-70D3-423E-96FF-7290638CC587}" type="presParOf" srcId="{F499EA01-0142-4B37-9AEB-1EBF9DD91861}" destId="{960912C8-4A46-474B-99A7-8930E7C545FB}" srcOrd="4" destOrd="0" presId="urn:microsoft.com/office/officeart/2005/8/layout/arrow2"/>
    <dgm:cxn modelId="{CB9CBDEE-0B63-4D7D-905B-37216982694F}" type="presParOf" srcId="{F499EA01-0142-4B37-9AEB-1EBF9DD91861}" destId="{8EB6C151-9150-4594-8CEE-40654DEB5A80}" srcOrd="5" destOrd="0" presId="urn:microsoft.com/office/officeart/2005/8/layout/arrow2"/>
    <dgm:cxn modelId="{36A46215-EFFF-4023-A5DD-3B864FB7A16A}" type="presParOf" srcId="{F499EA01-0142-4B37-9AEB-1EBF9DD91861}" destId="{A68E3B85-E0CA-48F4-AAC7-BD8479177487}" srcOrd="6" destOrd="0" presId="urn:microsoft.com/office/officeart/2005/8/layout/arrow2"/>
    <dgm:cxn modelId="{323AC237-8C94-44E2-9EE1-26DCABAB0571}" type="presParOf" srcId="{F499EA01-0142-4B37-9AEB-1EBF9DD91861}" destId="{7EEE3DCE-573C-4493-BE5E-3B08E94B2678}"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9935C6-40BD-42F3-ACEA-CB8F508F9124}" type="doc">
      <dgm:prSet loTypeId="urn:microsoft.com/office/officeart/2005/8/layout/arrow2" loCatId="process" qsTypeId="urn:microsoft.com/office/officeart/2005/8/quickstyle/simple1" qsCatId="simple" csTypeId="urn:microsoft.com/office/officeart/2005/8/colors/accent1_2" csCatId="accent1" phldr="1"/>
      <dgm:spPr/>
    </dgm:pt>
    <dgm:pt modelId="{29827DF3-0441-484B-BDB8-2ECFF4B38329}">
      <dgm:prSet phldrT="[Text]"/>
      <dgm:spPr/>
      <dgm:t>
        <a:bodyPr/>
        <a:lstStyle/>
        <a:p>
          <a:r>
            <a:rPr lang="en-US" dirty="0" smtClean="0"/>
            <a:t>Design</a:t>
          </a:r>
          <a:endParaRPr lang="en-US" dirty="0"/>
        </a:p>
      </dgm:t>
    </dgm:pt>
    <dgm:pt modelId="{6CA91FBA-52FD-474A-93C5-12DAADDDFACC}" type="parTrans" cxnId="{0D651A24-2B21-4ED2-BFBC-B74BB2E20B02}">
      <dgm:prSet/>
      <dgm:spPr/>
      <dgm:t>
        <a:bodyPr/>
        <a:lstStyle/>
        <a:p>
          <a:endParaRPr lang="en-US"/>
        </a:p>
      </dgm:t>
    </dgm:pt>
    <dgm:pt modelId="{90954F47-7081-4059-974A-3E8FA4014D07}" type="sibTrans" cxnId="{0D651A24-2B21-4ED2-BFBC-B74BB2E20B02}">
      <dgm:prSet/>
      <dgm:spPr/>
      <dgm:t>
        <a:bodyPr/>
        <a:lstStyle/>
        <a:p>
          <a:endParaRPr lang="en-US"/>
        </a:p>
      </dgm:t>
    </dgm:pt>
    <dgm:pt modelId="{CF8E659A-04A6-4E9E-AD04-AE990B334A77}">
      <dgm:prSet phldrT="[Text]"/>
      <dgm:spPr/>
      <dgm:t>
        <a:bodyPr/>
        <a:lstStyle/>
        <a:p>
          <a:r>
            <a:rPr lang="en-US" dirty="0" smtClean="0"/>
            <a:t>R/W</a:t>
          </a:r>
          <a:endParaRPr lang="en-US" dirty="0"/>
        </a:p>
      </dgm:t>
    </dgm:pt>
    <dgm:pt modelId="{3FE14BFD-6D69-4C7D-8C2D-E80141556731}" type="parTrans" cxnId="{9D1ADB0C-0E18-461F-BDBB-F7AE96816817}">
      <dgm:prSet/>
      <dgm:spPr/>
      <dgm:t>
        <a:bodyPr/>
        <a:lstStyle/>
        <a:p>
          <a:endParaRPr lang="en-US"/>
        </a:p>
      </dgm:t>
    </dgm:pt>
    <dgm:pt modelId="{7F2BB298-9730-43B0-BC3F-1BF720A57EE9}" type="sibTrans" cxnId="{9D1ADB0C-0E18-461F-BDBB-F7AE96816817}">
      <dgm:prSet/>
      <dgm:spPr/>
      <dgm:t>
        <a:bodyPr/>
        <a:lstStyle/>
        <a:p>
          <a:endParaRPr lang="en-US"/>
        </a:p>
      </dgm:t>
    </dgm:pt>
    <dgm:pt modelId="{2854B899-4284-410D-B64F-9CE1CC07FB4D}">
      <dgm:prSet phldrT="[Text]"/>
      <dgm:spPr/>
      <dgm:t>
        <a:bodyPr/>
        <a:lstStyle/>
        <a:p>
          <a:r>
            <a:rPr lang="en-US" dirty="0" smtClean="0"/>
            <a:t>Utilities</a:t>
          </a:r>
          <a:endParaRPr lang="en-US" dirty="0"/>
        </a:p>
      </dgm:t>
    </dgm:pt>
    <dgm:pt modelId="{3478606D-E355-4197-A587-2DED52FB5A65}" type="parTrans" cxnId="{5DAA99CA-5AF9-4121-AD81-E71990BC7FF7}">
      <dgm:prSet/>
      <dgm:spPr/>
      <dgm:t>
        <a:bodyPr/>
        <a:lstStyle/>
        <a:p>
          <a:endParaRPr lang="en-US"/>
        </a:p>
      </dgm:t>
    </dgm:pt>
    <dgm:pt modelId="{39891F13-78C0-4C83-8B9B-152535A7F694}" type="sibTrans" cxnId="{5DAA99CA-5AF9-4121-AD81-E71990BC7FF7}">
      <dgm:prSet/>
      <dgm:spPr/>
      <dgm:t>
        <a:bodyPr/>
        <a:lstStyle/>
        <a:p>
          <a:endParaRPr lang="en-US"/>
        </a:p>
      </dgm:t>
    </dgm:pt>
    <dgm:pt modelId="{77A30C06-7B89-48BD-83B8-36412B2C8F14}">
      <dgm:prSet phldrT="[Text]"/>
      <dgm:spPr/>
      <dgm:t>
        <a:bodyPr/>
        <a:lstStyle/>
        <a:p>
          <a:r>
            <a:rPr lang="en-US" dirty="0" smtClean="0"/>
            <a:t>Road Construction</a:t>
          </a:r>
          <a:endParaRPr lang="en-US" dirty="0"/>
        </a:p>
      </dgm:t>
    </dgm:pt>
    <dgm:pt modelId="{DF67FA12-45A5-49CA-B347-A905CBCC69AE}" type="parTrans" cxnId="{1E495683-0D0F-4245-890B-A2027AF9556F}">
      <dgm:prSet/>
      <dgm:spPr/>
      <dgm:t>
        <a:bodyPr/>
        <a:lstStyle/>
        <a:p>
          <a:endParaRPr lang="en-US"/>
        </a:p>
      </dgm:t>
    </dgm:pt>
    <dgm:pt modelId="{EAA9AD4C-112E-4E65-A09C-4CD39A2D5633}" type="sibTrans" cxnId="{1E495683-0D0F-4245-890B-A2027AF9556F}">
      <dgm:prSet/>
      <dgm:spPr/>
      <dgm:t>
        <a:bodyPr/>
        <a:lstStyle/>
        <a:p>
          <a:endParaRPr lang="en-US"/>
        </a:p>
      </dgm:t>
    </dgm:pt>
    <dgm:pt modelId="{8F20D814-06B8-478F-858A-5E47CEA0F1E5}" type="pres">
      <dgm:prSet presAssocID="{899935C6-40BD-42F3-ACEA-CB8F508F9124}" presName="arrowDiagram" presStyleCnt="0">
        <dgm:presLayoutVars>
          <dgm:chMax val="5"/>
          <dgm:dir/>
          <dgm:resizeHandles val="exact"/>
        </dgm:presLayoutVars>
      </dgm:prSet>
      <dgm:spPr/>
    </dgm:pt>
    <dgm:pt modelId="{E6A32541-FE0B-4689-89EE-B5E11AAA8427}" type="pres">
      <dgm:prSet presAssocID="{899935C6-40BD-42F3-ACEA-CB8F508F9124}" presName="arrow" presStyleLbl="bgShp" presStyleIdx="0" presStyleCnt="1"/>
      <dgm:spPr/>
    </dgm:pt>
    <dgm:pt modelId="{F499EA01-0142-4B37-9AEB-1EBF9DD91861}" type="pres">
      <dgm:prSet presAssocID="{899935C6-40BD-42F3-ACEA-CB8F508F9124}" presName="arrowDiagram4" presStyleCnt="0"/>
      <dgm:spPr/>
    </dgm:pt>
    <dgm:pt modelId="{DAC66639-F02D-4C81-8FF6-FAE4357A3119}" type="pres">
      <dgm:prSet presAssocID="{29827DF3-0441-484B-BDB8-2ECFF4B38329}" presName="bullet4a" presStyleLbl="node1" presStyleIdx="0" presStyleCnt="4"/>
      <dgm:spPr/>
    </dgm:pt>
    <dgm:pt modelId="{82FB34EA-B2D0-4AD3-9AC4-013AA383A129}" type="pres">
      <dgm:prSet presAssocID="{29827DF3-0441-484B-BDB8-2ECFF4B38329}" presName="textBox4a" presStyleLbl="revTx" presStyleIdx="0" presStyleCnt="4">
        <dgm:presLayoutVars>
          <dgm:bulletEnabled val="1"/>
        </dgm:presLayoutVars>
      </dgm:prSet>
      <dgm:spPr/>
      <dgm:t>
        <a:bodyPr/>
        <a:lstStyle/>
        <a:p>
          <a:endParaRPr lang="en-US"/>
        </a:p>
      </dgm:t>
    </dgm:pt>
    <dgm:pt modelId="{DEA70902-AB31-4D09-9417-3CD9FCB096B9}" type="pres">
      <dgm:prSet presAssocID="{CF8E659A-04A6-4E9E-AD04-AE990B334A77}" presName="bullet4b" presStyleLbl="node1" presStyleIdx="1" presStyleCnt="4"/>
      <dgm:spPr/>
    </dgm:pt>
    <dgm:pt modelId="{7CB46633-A6C4-4ACA-9C32-EB0C2E05DEF0}" type="pres">
      <dgm:prSet presAssocID="{CF8E659A-04A6-4E9E-AD04-AE990B334A77}" presName="textBox4b" presStyleLbl="revTx" presStyleIdx="1" presStyleCnt="4">
        <dgm:presLayoutVars>
          <dgm:bulletEnabled val="1"/>
        </dgm:presLayoutVars>
      </dgm:prSet>
      <dgm:spPr/>
      <dgm:t>
        <a:bodyPr/>
        <a:lstStyle/>
        <a:p>
          <a:endParaRPr lang="en-US"/>
        </a:p>
      </dgm:t>
    </dgm:pt>
    <dgm:pt modelId="{960912C8-4A46-474B-99A7-8930E7C545FB}" type="pres">
      <dgm:prSet presAssocID="{2854B899-4284-410D-B64F-9CE1CC07FB4D}" presName="bullet4c" presStyleLbl="node1" presStyleIdx="2" presStyleCnt="4"/>
      <dgm:spPr/>
    </dgm:pt>
    <dgm:pt modelId="{8EB6C151-9150-4594-8CEE-40654DEB5A80}" type="pres">
      <dgm:prSet presAssocID="{2854B899-4284-410D-B64F-9CE1CC07FB4D}" presName="textBox4c" presStyleLbl="revTx" presStyleIdx="2" presStyleCnt="4">
        <dgm:presLayoutVars>
          <dgm:bulletEnabled val="1"/>
        </dgm:presLayoutVars>
      </dgm:prSet>
      <dgm:spPr/>
      <dgm:t>
        <a:bodyPr/>
        <a:lstStyle/>
        <a:p>
          <a:endParaRPr lang="en-US"/>
        </a:p>
      </dgm:t>
    </dgm:pt>
    <dgm:pt modelId="{A68E3B85-E0CA-48F4-AAC7-BD8479177487}" type="pres">
      <dgm:prSet presAssocID="{77A30C06-7B89-48BD-83B8-36412B2C8F14}" presName="bullet4d" presStyleLbl="node1" presStyleIdx="3" presStyleCnt="4"/>
      <dgm:spPr/>
    </dgm:pt>
    <dgm:pt modelId="{7EEE3DCE-573C-4493-BE5E-3B08E94B2678}" type="pres">
      <dgm:prSet presAssocID="{77A30C06-7B89-48BD-83B8-36412B2C8F14}" presName="textBox4d" presStyleLbl="revTx" presStyleIdx="3" presStyleCnt="4">
        <dgm:presLayoutVars>
          <dgm:bulletEnabled val="1"/>
        </dgm:presLayoutVars>
      </dgm:prSet>
      <dgm:spPr/>
      <dgm:t>
        <a:bodyPr/>
        <a:lstStyle/>
        <a:p>
          <a:endParaRPr lang="en-US"/>
        </a:p>
      </dgm:t>
    </dgm:pt>
  </dgm:ptLst>
  <dgm:cxnLst>
    <dgm:cxn modelId="{5DAA99CA-5AF9-4121-AD81-E71990BC7FF7}" srcId="{899935C6-40BD-42F3-ACEA-CB8F508F9124}" destId="{2854B899-4284-410D-B64F-9CE1CC07FB4D}" srcOrd="2" destOrd="0" parTransId="{3478606D-E355-4197-A587-2DED52FB5A65}" sibTransId="{39891F13-78C0-4C83-8B9B-152535A7F694}"/>
    <dgm:cxn modelId="{1E495683-0D0F-4245-890B-A2027AF9556F}" srcId="{899935C6-40BD-42F3-ACEA-CB8F508F9124}" destId="{77A30C06-7B89-48BD-83B8-36412B2C8F14}" srcOrd="3" destOrd="0" parTransId="{DF67FA12-45A5-49CA-B347-A905CBCC69AE}" sibTransId="{EAA9AD4C-112E-4E65-A09C-4CD39A2D5633}"/>
    <dgm:cxn modelId="{9D1ADB0C-0E18-461F-BDBB-F7AE96816817}" srcId="{899935C6-40BD-42F3-ACEA-CB8F508F9124}" destId="{CF8E659A-04A6-4E9E-AD04-AE990B334A77}" srcOrd="1" destOrd="0" parTransId="{3FE14BFD-6D69-4C7D-8C2D-E80141556731}" sibTransId="{7F2BB298-9730-43B0-BC3F-1BF720A57EE9}"/>
    <dgm:cxn modelId="{A658A549-939F-4712-B46C-1380706AD359}" type="presOf" srcId="{899935C6-40BD-42F3-ACEA-CB8F508F9124}" destId="{8F20D814-06B8-478F-858A-5E47CEA0F1E5}" srcOrd="0" destOrd="0" presId="urn:microsoft.com/office/officeart/2005/8/layout/arrow2"/>
    <dgm:cxn modelId="{8DA6DA65-C13C-43A9-83D6-8BF797344694}" type="presOf" srcId="{29827DF3-0441-484B-BDB8-2ECFF4B38329}" destId="{82FB34EA-B2D0-4AD3-9AC4-013AA383A129}" srcOrd="0" destOrd="0" presId="urn:microsoft.com/office/officeart/2005/8/layout/arrow2"/>
    <dgm:cxn modelId="{40649051-14F4-4045-8E48-679F417CCC77}" type="presOf" srcId="{2854B899-4284-410D-B64F-9CE1CC07FB4D}" destId="{8EB6C151-9150-4594-8CEE-40654DEB5A80}" srcOrd="0" destOrd="0" presId="urn:microsoft.com/office/officeart/2005/8/layout/arrow2"/>
    <dgm:cxn modelId="{0D651A24-2B21-4ED2-BFBC-B74BB2E20B02}" srcId="{899935C6-40BD-42F3-ACEA-CB8F508F9124}" destId="{29827DF3-0441-484B-BDB8-2ECFF4B38329}" srcOrd="0" destOrd="0" parTransId="{6CA91FBA-52FD-474A-93C5-12DAADDDFACC}" sibTransId="{90954F47-7081-4059-974A-3E8FA4014D07}"/>
    <dgm:cxn modelId="{0D0237ED-BF37-49D2-9D0D-BBE9ED7DD911}" type="presOf" srcId="{77A30C06-7B89-48BD-83B8-36412B2C8F14}" destId="{7EEE3DCE-573C-4493-BE5E-3B08E94B2678}" srcOrd="0" destOrd="0" presId="urn:microsoft.com/office/officeart/2005/8/layout/arrow2"/>
    <dgm:cxn modelId="{8DC86585-3209-43CB-861D-DF0D50AF125C}" type="presOf" srcId="{CF8E659A-04A6-4E9E-AD04-AE990B334A77}" destId="{7CB46633-A6C4-4ACA-9C32-EB0C2E05DEF0}" srcOrd="0" destOrd="0" presId="urn:microsoft.com/office/officeart/2005/8/layout/arrow2"/>
    <dgm:cxn modelId="{A4F663BD-3E25-4951-A024-B0D24898412C}" type="presParOf" srcId="{8F20D814-06B8-478F-858A-5E47CEA0F1E5}" destId="{E6A32541-FE0B-4689-89EE-B5E11AAA8427}" srcOrd="0" destOrd="0" presId="urn:microsoft.com/office/officeart/2005/8/layout/arrow2"/>
    <dgm:cxn modelId="{C57A5CA0-B55B-45EE-AC80-ACC92F15D2E8}" type="presParOf" srcId="{8F20D814-06B8-478F-858A-5E47CEA0F1E5}" destId="{F499EA01-0142-4B37-9AEB-1EBF9DD91861}" srcOrd="1" destOrd="0" presId="urn:microsoft.com/office/officeart/2005/8/layout/arrow2"/>
    <dgm:cxn modelId="{D55AB9A2-80C6-4719-A3E8-2669EA1E4733}" type="presParOf" srcId="{F499EA01-0142-4B37-9AEB-1EBF9DD91861}" destId="{DAC66639-F02D-4C81-8FF6-FAE4357A3119}" srcOrd="0" destOrd="0" presId="urn:microsoft.com/office/officeart/2005/8/layout/arrow2"/>
    <dgm:cxn modelId="{9A09DDEB-528C-44B4-B2A9-60206E605A1A}" type="presParOf" srcId="{F499EA01-0142-4B37-9AEB-1EBF9DD91861}" destId="{82FB34EA-B2D0-4AD3-9AC4-013AA383A129}" srcOrd="1" destOrd="0" presId="urn:microsoft.com/office/officeart/2005/8/layout/arrow2"/>
    <dgm:cxn modelId="{33CCE36C-2DD2-4B3E-A373-706F30168673}" type="presParOf" srcId="{F499EA01-0142-4B37-9AEB-1EBF9DD91861}" destId="{DEA70902-AB31-4D09-9417-3CD9FCB096B9}" srcOrd="2" destOrd="0" presId="urn:microsoft.com/office/officeart/2005/8/layout/arrow2"/>
    <dgm:cxn modelId="{CD4F2D96-39D2-40E0-8484-26B3D16FD565}" type="presParOf" srcId="{F499EA01-0142-4B37-9AEB-1EBF9DD91861}" destId="{7CB46633-A6C4-4ACA-9C32-EB0C2E05DEF0}" srcOrd="3" destOrd="0" presId="urn:microsoft.com/office/officeart/2005/8/layout/arrow2"/>
    <dgm:cxn modelId="{21990610-D08A-462A-A59C-F8690037A497}" type="presParOf" srcId="{F499EA01-0142-4B37-9AEB-1EBF9DD91861}" destId="{960912C8-4A46-474B-99A7-8930E7C545FB}" srcOrd="4" destOrd="0" presId="urn:microsoft.com/office/officeart/2005/8/layout/arrow2"/>
    <dgm:cxn modelId="{5126419F-914E-4C14-B5AB-FF0B2121CB40}" type="presParOf" srcId="{F499EA01-0142-4B37-9AEB-1EBF9DD91861}" destId="{8EB6C151-9150-4594-8CEE-40654DEB5A80}" srcOrd="5" destOrd="0" presId="urn:microsoft.com/office/officeart/2005/8/layout/arrow2"/>
    <dgm:cxn modelId="{16CF3BB5-698B-40CE-B13B-41917A2B0FA7}" type="presParOf" srcId="{F499EA01-0142-4B37-9AEB-1EBF9DD91861}" destId="{A68E3B85-E0CA-48F4-AAC7-BD8479177487}" srcOrd="6" destOrd="0" presId="urn:microsoft.com/office/officeart/2005/8/layout/arrow2"/>
    <dgm:cxn modelId="{E24A13FC-6645-4D22-881C-6819EAEC60FD}" type="presParOf" srcId="{F499EA01-0142-4B37-9AEB-1EBF9DD91861}" destId="{7EEE3DCE-573C-4493-BE5E-3B08E94B2678}"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27CD51-0F35-485E-ADEE-78CEA7E0DA0D}" type="doc">
      <dgm:prSet loTypeId="urn:microsoft.com/office/officeart/2005/8/layout/arrow2" loCatId="process" qsTypeId="urn:microsoft.com/office/officeart/2005/8/quickstyle/simple1" qsCatId="simple" csTypeId="urn:microsoft.com/office/officeart/2005/8/colors/accent2_2" csCatId="accent2" phldr="1"/>
      <dgm:spPr/>
    </dgm:pt>
    <dgm:pt modelId="{893BE972-D2C0-4C5D-873E-5EC3C1AA4E88}">
      <dgm:prSet phldrT="[Text]"/>
      <dgm:spPr/>
      <dgm:t>
        <a:bodyPr/>
        <a:lstStyle/>
        <a:p>
          <a:r>
            <a:rPr lang="en-US" dirty="0" smtClean="0"/>
            <a:t>Design</a:t>
          </a:r>
          <a:endParaRPr lang="en-US" dirty="0"/>
        </a:p>
      </dgm:t>
    </dgm:pt>
    <dgm:pt modelId="{69FBF319-4108-430E-94B8-F9CBB34CB312}" type="parTrans" cxnId="{D623CF7B-E37F-438F-A3A0-80D65D833F8A}">
      <dgm:prSet/>
      <dgm:spPr/>
      <dgm:t>
        <a:bodyPr/>
        <a:lstStyle/>
        <a:p>
          <a:endParaRPr lang="en-US"/>
        </a:p>
      </dgm:t>
    </dgm:pt>
    <dgm:pt modelId="{67EFE5DF-FC1F-48E4-A2CA-EEB097B916B7}" type="sibTrans" cxnId="{D623CF7B-E37F-438F-A3A0-80D65D833F8A}">
      <dgm:prSet/>
      <dgm:spPr/>
      <dgm:t>
        <a:bodyPr/>
        <a:lstStyle/>
        <a:p>
          <a:endParaRPr lang="en-US"/>
        </a:p>
      </dgm:t>
    </dgm:pt>
    <dgm:pt modelId="{43C98881-F890-41E9-8B7E-1F5A665151A2}">
      <dgm:prSet phldrT="[Text]"/>
      <dgm:spPr/>
      <dgm:t>
        <a:bodyPr/>
        <a:lstStyle/>
        <a:p>
          <a:r>
            <a:rPr lang="en-US" dirty="0" smtClean="0"/>
            <a:t>Early Utility Coordination</a:t>
          </a:r>
          <a:endParaRPr lang="en-US" dirty="0"/>
        </a:p>
      </dgm:t>
    </dgm:pt>
    <dgm:pt modelId="{71C07D99-C3CE-4019-9924-C8C5C3FCA187}" type="parTrans" cxnId="{7A43F77D-BE9A-49EB-B658-A9E3A22CE571}">
      <dgm:prSet/>
      <dgm:spPr/>
      <dgm:t>
        <a:bodyPr/>
        <a:lstStyle/>
        <a:p>
          <a:endParaRPr lang="en-US"/>
        </a:p>
      </dgm:t>
    </dgm:pt>
    <dgm:pt modelId="{F2C8ECDB-89D6-4616-A668-A5AE4A062D1C}" type="sibTrans" cxnId="{7A43F77D-BE9A-49EB-B658-A9E3A22CE571}">
      <dgm:prSet/>
      <dgm:spPr/>
      <dgm:t>
        <a:bodyPr/>
        <a:lstStyle/>
        <a:p>
          <a:endParaRPr lang="en-US"/>
        </a:p>
      </dgm:t>
    </dgm:pt>
    <dgm:pt modelId="{44EEAC83-CF7C-4423-B7A3-EE6487A5D6CA}">
      <dgm:prSet phldrT="[Text]"/>
      <dgm:spPr/>
      <dgm:t>
        <a:bodyPr/>
        <a:lstStyle/>
        <a:p>
          <a:r>
            <a:rPr lang="en-US" dirty="0" smtClean="0"/>
            <a:t>R/W</a:t>
          </a:r>
          <a:endParaRPr lang="en-US" dirty="0"/>
        </a:p>
      </dgm:t>
    </dgm:pt>
    <dgm:pt modelId="{EEA66216-9E6D-477D-9AF7-8FA6E6B205AF}" type="parTrans" cxnId="{D2E0E8B8-0975-4604-9649-0F83A1890838}">
      <dgm:prSet/>
      <dgm:spPr/>
      <dgm:t>
        <a:bodyPr/>
        <a:lstStyle/>
        <a:p>
          <a:endParaRPr lang="en-US"/>
        </a:p>
      </dgm:t>
    </dgm:pt>
    <dgm:pt modelId="{BA9D97B3-755D-4804-BC94-4BB00228EEC4}" type="sibTrans" cxnId="{D2E0E8B8-0975-4604-9649-0F83A1890838}">
      <dgm:prSet/>
      <dgm:spPr/>
      <dgm:t>
        <a:bodyPr/>
        <a:lstStyle/>
        <a:p>
          <a:endParaRPr lang="en-US"/>
        </a:p>
      </dgm:t>
    </dgm:pt>
    <dgm:pt modelId="{F6973A0D-7882-4EB6-8C1A-382182432CCB}">
      <dgm:prSet phldrT="[Text]"/>
      <dgm:spPr/>
      <dgm:t>
        <a:bodyPr/>
        <a:lstStyle/>
        <a:p>
          <a:r>
            <a:rPr lang="en-US" dirty="0" smtClean="0"/>
            <a:t>Road Construction</a:t>
          </a:r>
          <a:endParaRPr lang="en-US" dirty="0"/>
        </a:p>
      </dgm:t>
    </dgm:pt>
    <dgm:pt modelId="{ACC83974-530B-437D-86C3-BB0492E3B5B2}" type="parTrans" cxnId="{903CAB2F-FBCD-4BD4-A1C0-91C1E8DBED96}">
      <dgm:prSet/>
      <dgm:spPr/>
      <dgm:t>
        <a:bodyPr/>
        <a:lstStyle/>
        <a:p>
          <a:endParaRPr lang="en-US"/>
        </a:p>
      </dgm:t>
    </dgm:pt>
    <dgm:pt modelId="{246C3E11-E00A-4EEA-961E-24EC83D1D390}" type="sibTrans" cxnId="{903CAB2F-FBCD-4BD4-A1C0-91C1E8DBED96}">
      <dgm:prSet/>
      <dgm:spPr/>
      <dgm:t>
        <a:bodyPr/>
        <a:lstStyle/>
        <a:p>
          <a:endParaRPr lang="en-US"/>
        </a:p>
      </dgm:t>
    </dgm:pt>
    <dgm:pt modelId="{0A129C26-7ABA-48A5-8B1F-02B79A49B95E}">
      <dgm:prSet phldrT="[Text]"/>
      <dgm:spPr/>
      <dgm:t>
        <a:bodyPr/>
        <a:lstStyle/>
        <a:p>
          <a:r>
            <a:rPr lang="en-US" dirty="0" smtClean="0"/>
            <a:t>Final Utility Coordination</a:t>
          </a:r>
          <a:endParaRPr lang="en-US" dirty="0"/>
        </a:p>
      </dgm:t>
    </dgm:pt>
    <dgm:pt modelId="{4B6F2D14-2E0E-411D-9B6F-B220261C9DE7}" type="parTrans" cxnId="{1F4ABDB7-9CA5-44BC-89F2-8117941C7FA7}">
      <dgm:prSet/>
      <dgm:spPr/>
      <dgm:t>
        <a:bodyPr/>
        <a:lstStyle/>
        <a:p>
          <a:endParaRPr lang="en-US"/>
        </a:p>
      </dgm:t>
    </dgm:pt>
    <dgm:pt modelId="{B94D45B5-4EF9-4CA1-BBA1-1D932DC1D242}" type="sibTrans" cxnId="{1F4ABDB7-9CA5-44BC-89F2-8117941C7FA7}">
      <dgm:prSet/>
      <dgm:spPr/>
      <dgm:t>
        <a:bodyPr/>
        <a:lstStyle/>
        <a:p>
          <a:endParaRPr lang="en-US"/>
        </a:p>
      </dgm:t>
    </dgm:pt>
    <dgm:pt modelId="{0F753D8E-FE5C-47D8-9A57-EC5DE9462185}" type="pres">
      <dgm:prSet presAssocID="{9927CD51-0F35-485E-ADEE-78CEA7E0DA0D}" presName="arrowDiagram" presStyleCnt="0">
        <dgm:presLayoutVars>
          <dgm:chMax val="5"/>
          <dgm:dir/>
          <dgm:resizeHandles val="exact"/>
        </dgm:presLayoutVars>
      </dgm:prSet>
      <dgm:spPr/>
    </dgm:pt>
    <dgm:pt modelId="{4841EFD3-E2B0-4C44-8205-9D51A43DFB91}" type="pres">
      <dgm:prSet presAssocID="{9927CD51-0F35-485E-ADEE-78CEA7E0DA0D}" presName="arrow" presStyleLbl="bgShp" presStyleIdx="0" presStyleCnt="1"/>
      <dgm:spPr/>
    </dgm:pt>
    <dgm:pt modelId="{44435F73-74F4-49A2-9375-14ABFDD05BD3}" type="pres">
      <dgm:prSet presAssocID="{9927CD51-0F35-485E-ADEE-78CEA7E0DA0D}" presName="arrowDiagram5" presStyleCnt="0"/>
      <dgm:spPr/>
    </dgm:pt>
    <dgm:pt modelId="{39D34DD3-8A72-4E26-ADC7-2E22C767D6C0}" type="pres">
      <dgm:prSet presAssocID="{893BE972-D2C0-4C5D-873E-5EC3C1AA4E88}" presName="bullet5a" presStyleLbl="node1" presStyleIdx="0" presStyleCnt="5"/>
      <dgm:spPr/>
    </dgm:pt>
    <dgm:pt modelId="{2B2238B2-5C6F-4BBA-BCCC-F2FFC1835EAD}" type="pres">
      <dgm:prSet presAssocID="{893BE972-D2C0-4C5D-873E-5EC3C1AA4E88}" presName="textBox5a" presStyleLbl="revTx" presStyleIdx="0" presStyleCnt="5" custLinFactNeighborX="-83969" custLinFactNeighborY="-28385">
        <dgm:presLayoutVars>
          <dgm:bulletEnabled val="1"/>
        </dgm:presLayoutVars>
      </dgm:prSet>
      <dgm:spPr/>
      <dgm:t>
        <a:bodyPr/>
        <a:lstStyle/>
        <a:p>
          <a:endParaRPr lang="en-US"/>
        </a:p>
      </dgm:t>
    </dgm:pt>
    <dgm:pt modelId="{6C11740F-91A2-493E-9E42-5268FE4E0FA3}" type="pres">
      <dgm:prSet presAssocID="{43C98881-F890-41E9-8B7E-1F5A665151A2}" presName="bullet5b" presStyleLbl="node1" presStyleIdx="1" presStyleCnt="5" custLinFactX="-100000" custLinFactY="87153" custLinFactNeighborX="-137500" custLinFactNeighborY="100000"/>
      <dgm:spPr/>
    </dgm:pt>
    <dgm:pt modelId="{EBB928FA-1B9F-492B-8520-FD4F7CA8E6C3}" type="pres">
      <dgm:prSet presAssocID="{43C98881-F890-41E9-8B7E-1F5A665151A2}" presName="textBox5b" presStyleLbl="revTx" presStyleIdx="1" presStyleCnt="5" custLinFactX="-38906" custLinFactNeighborX="-100000" custLinFactNeighborY="-28613">
        <dgm:presLayoutVars>
          <dgm:bulletEnabled val="1"/>
        </dgm:presLayoutVars>
      </dgm:prSet>
      <dgm:spPr/>
      <dgm:t>
        <a:bodyPr/>
        <a:lstStyle/>
        <a:p>
          <a:endParaRPr lang="en-US"/>
        </a:p>
      </dgm:t>
    </dgm:pt>
    <dgm:pt modelId="{9C476241-3F48-40B3-B35D-96E647FABB1B}" type="pres">
      <dgm:prSet presAssocID="{44EEAC83-CF7C-4423-B7A3-EE6487A5D6CA}" presName="bullet5c" presStyleLbl="node1" presStyleIdx="2" presStyleCnt="5" custLinFactX="-90278" custLinFactY="1794" custLinFactNeighborX="-100000" custLinFactNeighborY="100000"/>
      <dgm:spPr/>
    </dgm:pt>
    <dgm:pt modelId="{095FA018-CCBF-4911-86E5-C709A7BBFA40}" type="pres">
      <dgm:prSet presAssocID="{44EEAC83-CF7C-4423-B7A3-EE6487A5D6CA}" presName="textBox5c" presStyleLbl="revTx" presStyleIdx="2" presStyleCnt="5" custLinFactNeighborX="-86744" custLinFactNeighborY="-16647">
        <dgm:presLayoutVars>
          <dgm:bulletEnabled val="1"/>
        </dgm:presLayoutVars>
      </dgm:prSet>
      <dgm:spPr/>
      <dgm:t>
        <a:bodyPr/>
        <a:lstStyle/>
        <a:p>
          <a:endParaRPr lang="en-US"/>
        </a:p>
      </dgm:t>
    </dgm:pt>
    <dgm:pt modelId="{D75D3E2D-46F2-4DDB-9DCE-EFF9E1C37219}" type="pres">
      <dgm:prSet presAssocID="{0A129C26-7ABA-48A5-8B1F-02B79A49B95E}" presName="bullet5d" presStyleLbl="node1" presStyleIdx="3" presStyleCnt="5" custLinFactX="-28091" custLinFactNeighborX="-100000" custLinFactNeighborY="47760"/>
      <dgm:spPr/>
    </dgm:pt>
    <dgm:pt modelId="{46CBFA3A-581F-450B-BB19-FAD99572B054}" type="pres">
      <dgm:prSet presAssocID="{0A129C26-7ABA-48A5-8B1F-02B79A49B95E}" presName="textBox5d" presStyleLbl="revTx" presStyleIdx="3" presStyleCnt="5" custLinFactX="-17708" custLinFactNeighborX="-100000" custLinFactNeighborY="-30182">
        <dgm:presLayoutVars>
          <dgm:bulletEnabled val="1"/>
        </dgm:presLayoutVars>
      </dgm:prSet>
      <dgm:spPr/>
      <dgm:t>
        <a:bodyPr/>
        <a:lstStyle/>
        <a:p>
          <a:endParaRPr lang="en-US"/>
        </a:p>
      </dgm:t>
    </dgm:pt>
    <dgm:pt modelId="{D4DC2ED2-7C6B-4C20-840D-68D601B91A7B}" type="pres">
      <dgm:prSet presAssocID="{F6973A0D-7882-4EB6-8C1A-382182432CCB}" presName="bullet5e" presStyleLbl="node1" presStyleIdx="4" presStyleCnt="5" custLinFactNeighborX="-66034" custLinFactNeighborY="-5028"/>
      <dgm:spPr/>
    </dgm:pt>
    <dgm:pt modelId="{DC1F2B34-2CEE-4606-9F33-294647C14955}" type="pres">
      <dgm:prSet presAssocID="{F6973A0D-7882-4EB6-8C1A-382182432CCB}" presName="textBox5e" presStyleLbl="revTx" presStyleIdx="4" presStyleCnt="5" custLinFactNeighborX="-92708" custLinFactNeighborY="-29831">
        <dgm:presLayoutVars>
          <dgm:bulletEnabled val="1"/>
        </dgm:presLayoutVars>
      </dgm:prSet>
      <dgm:spPr/>
      <dgm:t>
        <a:bodyPr/>
        <a:lstStyle/>
        <a:p>
          <a:endParaRPr lang="en-US"/>
        </a:p>
      </dgm:t>
    </dgm:pt>
  </dgm:ptLst>
  <dgm:cxnLst>
    <dgm:cxn modelId="{64727675-7E63-43D2-8418-AC69836DC054}" type="presOf" srcId="{F6973A0D-7882-4EB6-8C1A-382182432CCB}" destId="{DC1F2B34-2CEE-4606-9F33-294647C14955}" srcOrd="0" destOrd="0" presId="urn:microsoft.com/office/officeart/2005/8/layout/arrow2"/>
    <dgm:cxn modelId="{D2E0E8B8-0975-4604-9649-0F83A1890838}" srcId="{9927CD51-0F35-485E-ADEE-78CEA7E0DA0D}" destId="{44EEAC83-CF7C-4423-B7A3-EE6487A5D6CA}" srcOrd="2" destOrd="0" parTransId="{EEA66216-9E6D-477D-9AF7-8FA6E6B205AF}" sibTransId="{BA9D97B3-755D-4804-BC94-4BB00228EEC4}"/>
    <dgm:cxn modelId="{994A2CAC-A651-491C-B445-F7F98CEF7D57}" type="presOf" srcId="{0A129C26-7ABA-48A5-8B1F-02B79A49B95E}" destId="{46CBFA3A-581F-450B-BB19-FAD99572B054}" srcOrd="0" destOrd="0" presId="urn:microsoft.com/office/officeart/2005/8/layout/arrow2"/>
    <dgm:cxn modelId="{B0940FB1-1A32-4E99-BEE3-BD64C9E04649}" type="presOf" srcId="{893BE972-D2C0-4C5D-873E-5EC3C1AA4E88}" destId="{2B2238B2-5C6F-4BBA-BCCC-F2FFC1835EAD}" srcOrd="0" destOrd="0" presId="urn:microsoft.com/office/officeart/2005/8/layout/arrow2"/>
    <dgm:cxn modelId="{BB60CB7A-4341-47BF-969B-35910FAEF4D0}" type="presOf" srcId="{44EEAC83-CF7C-4423-B7A3-EE6487A5D6CA}" destId="{095FA018-CCBF-4911-86E5-C709A7BBFA40}" srcOrd="0" destOrd="0" presId="urn:microsoft.com/office/officeart/2005/8/layout/arrow2"/>
    <dgm:cxn modelId="{1F4ABDB7-9CA5-44BC-89F2-8117941C7FA7}" srcId="{9927CD51-0F35-485E-ADEE-78CEA7E0DA0D}" destId="{0A129C26-7ABA-48A5-8B1F-02B79A49B95E}" srcOrd="3" destOrd="0" parTransId="{4B6F2D14-2E0E-411D-9B6F-B220261C9DE7}" sibTransId="{B94D45B5-4EF9-4CA1-BBA1-1D932DC1D242}"/>
    <dgm:cxn modelId="{D623CF7B-E37F-438F-A3A0-80D65D833F8A}" srcId="{9927CD51-0F35-485E-ADEE-78CEA7E0DA0D}" destId="{893BE972-D2C0-4C5D-873E-5EC3C1AA4E88}" srcOrd="0" destOrd="0" parTransId="{69FBF319-4108-430E-94B8-F9CBB34CB312}" sibTransId="{67EFE5DF-FC1F-48E4-A2CA-EEB097B916B7}"/>
    <dgm:cxn modelId="{F91C5A1E-5959-4E0C-8B00-DB73850892B9}" type="presOf" srcId="{9927CD51-0F35-485E-ADEE-78CEA7E0DA0D}" destId="{0F753D8E-FE5C-47D8-9A57-EC5DE9462185}" srcOrd="0" destOrd="0" presId="urn:microsoft.com/office/officeart/2005/8/layout/arrow2"/>
    <dgm:cxn modelId="{0FD5B35D-5E0A-4EA6-AD08-23CC55CE90EC}" type="presOf" srcId="{43C98881-F890-41E9-8B7E-1F5A665151A2}" destId="{EBB928FA-1B9F-492B-8520-FD4F7CA8E6C3}" srcOrd="0" destOrd="0" presId="urn:microsoft.com/office/officeart/2005/8/layout/arrow2"/>
    <dgm:cxn modelId="{903CAB2F-FBCD-4BD4-A1C0-91C1E8DBED96}" srcId="{9927CD51-0F35-485E-ADEE-78CEA7E0DA0D}" destId="{F6973A0D-7882-4EB6-8C1A-382182432CCB}" srcOrd="4" destOrd="0" parTransId="{ACC83974-530B-437D-86C3-BB0492E3B5B2}" sibTransId="{246C3E11-E00A-4EEA-961E-24EC83D1D390}"/>
    <dgm:cxn modelId="{7A43F77D-BE9A-49EB-B658-A9E3A22CE571}" srcId="{9927CD51-0F35-485E-ADEE-78CEA7E0DA0D}" destId="{43C98881-F890-41E9-8B7E-1F5A665151A2}" srcOrd="1" destOrd="0" parTransId="{71C07D99-C3CE-4019-9924-C8C5C3FCA187}" sibTransId="{F2C8ECDB-89D6-4616-A668-A5AE4A062D1C}"/>
    <dgm:cxn modelId="{A6156CBF-F84F-4D07-9412-787A26129F7C}" type="presParOf" srcId="{0F753D8E-FE5C-47D8-9A57-EC5DE9462185}" destId="{4841EFD3-E2B0-4C44-8205-9D51A43DFB91}" srcOrd="0" destOrd="0" presId="urn:microsoft.com/office/officeart/2005/8/layout/arrow2"/>
    <dgm:cxn modelId="{68E63091-F843-442A-A454-9ED20E6C9B4D}" type="presParOf" srcId="{0F753D8E-FE5C-47D8-9A57-EC5DE9462185}" destId="{44435F73-74F4-49A2-9375-14ABFDD05BD3}" srcOrd="1" destOrd="0" presId="urn:microsoft.com/office/officeart/2005/8/layout/arrow2"/>
    <dgm:cxn modelId="{EBA334C9-D1D6-4235-8082-DD37F059703A}" type="presParOf" srcId="{44435F73-74F4-49A2-9375-14ABFDD05BD3}" destId="{39D34DD3-8A72-4E26-ADC7-2E22C767D6C0}" srcOrd="0" destOrd="0" presId="urn:microsoft.com/office/officeart/2005/8/layout/arrow2"/>
    <dgm:cxn modelId="{E96ED142-2E3F-46C6-94FB-99155B8C4BFC}" type="presParOf" srcId="{44435F73-74F4-49A2-9375-14ABFDD05BD3}" destId="{2B2238B2-5C6F-4BBA-BCCC-F2FFC1835EAD}" srcOrd="1" destOrd="0" presId="urn:microsoft.com/office/officeart/2005/8/layout/arrow2"/>
    <dgm:cxn modelId="{AD11C60F-76AC-4B4F-B437-A2CC70566C7A}" type="presParOf" srcId="{44435F73-74F4-49A2-9375-14ABFDD05BD3}" destId="{6C11740F-91A2-493E-9E42-5268FE4E0FA3}" srcOrd="2" destOrd="0" presId="urn:microsoft.com/office/officeart/2005/8/layout/arrow2"/>
    <dgm:cxn modelId="{1DF1E94F-B82A-4409-B45E-4299CAA3FD7B}" type="presParOf" srcId="{44435F73-74F4-49A2-9375-14ABFDD05BD3}" destId="{EBB928FA-1B9F-492B-8520-FD4F7CA8E6C3}" srcOrd="3" destOrd="0" presId="urn:microsoft.com/office/officeart/2005/8/layout/arrow2"/>
    <dgm:cxn modelId="{F4D51FF7-C000-4B28-ADBE-99B5A7DD88F5}" type="presParOf" srcId="{44435F73-74F4-49A2-9375-14ABFDD05BD3}" destId="{9C476241-3F48-40B3-B35D-96E647FABB1B}" srcOrd="4" destOrd="0" presId="urn:microsoft.com/office/officeart/2005/8/layout/arrow2"/>
    <dgm:cxn modelId="{BDF8B6BE-6C3E-46FF-ADA5-60DF148A80CD}" type="presParOf" srcId="{44435F73-74F4-49A2-9375-14ABFDD05BD3}" destId="{095FA018-CCBF-4911-86E5-C709A7BBFA40}" srcOrd="5" destOrd="0" presId="urn:microsoft.com/office/officeart/2005/8/layout/arrow2"/>
    <dgm:cxn modelId="{7B7D66F2-E38A-44CC-80FF-240D9C3A6905}" type="presParOf" srcId="{44435F73-74F4-49A2-9375-14ABFDD05BD3}" destId="{D75D3E2D-46F2-4DDB-9DCE-EFF9E1C37219}" srcOrd="6" destOrd="0" presId="urn:microsoft.com/office/officeart/2005/8/layout/arrow2"/>
    <dgm:cxn modelId="{06E878D4-480B-43B4-9F26-AA974D571FEC}" type="presParOf" srcId="{44435F73-74F4-49A2-9375-14ABFDD05BD3}" destId="{46CBFA3A-581F-450B-BB19-FAD99572B054}" srcOrd="7" destOrd="0" presId="urn:microsoft.com/office/officeart/2005/8/layout/arrow2"/>
    <dgm:cxn modelId="{31997A32-9D65-466A-913D-3DDA1D3D3FC2}" type="presParOf" srcId="{44435F73-74F4-49A2-9375-14ABFDD05BD3}" destId="{D4DC2ED2-7C6B-4C20-840D-68D601B91A7B}" srcOrd="8" destOrd="0" presId="urn:microsoft.com/office/officeart/2005/8/layout/arrow2"/>
    <dgm:cxn modelId="{5CF9A240-70E2-4684-8AF5-C7B3B4214739}" type="presParOf" srcId="{44435F73-74F4-49A2-9375-14ABFDD05BD3}" destId="{DC1F2B34-2CEE-4606-9F33-294647C14955}" srcOrd="9" destOrd="0" presId="urn:microsoft.com/office/officeart/2005/8/layout/arrow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27CD51-0F35-485E-ADEE-78CEA7E0DA0D}" type="doc">
      <dgm:prSet loTypeId="urn:microsoft.com/office/officeart/2005/8/layout/arrow2" loCatId="process" qsTypeId="urn:microsoft.com/office/officeart/2005/8/quickstyle/simple1" qsCatId="simple" csTypeId="urn:microsoft.com/office/officeart/2005/8/colors/accent2_2" csCatId="accent2" phldr="1"/>
      <dgm:spPr/>
    </dgm:pt>
    <dgm:pt modelId="{893BE972-D2C0-4C5D-873E-5EC3C1AA4E88}">
      <dgm:prSet phldrT="[Text]"/>
      <dgm:spPr/>
      <dgm:t>
        <a:bodyPr/>
        <a:lstStyle/>
        <a:p>
          <a:r>
            <a:rPr lang="en-US" dirty="0" smtClean="0"/>
            <a:t>Design</a:t>
          </a:r>
          <a:endParaRPr lang="en-US" dirty="0"/>
        </a:p>
      </dgm:t>
    </dgm:pt>
    <dgm:pt modelId="{69FBF319-4108-430E-94B8-F9CBB34CB312}" type="parTrans" cxnId="{D623CF7B-E37F-438F-A3A0-80D65D833F8A}">
      <dgm:prSet/>
      <dgm:spPr/>
      <dgm:t>
        <a:bodyPr/>
        <a:lstStyle/>
        <a:p>
          <a:endParaRPr lang="en-US"/>
        </a:p>
      </dgm:t>
    </dgm:pt>
    <dgm:pt modelId="{67EFE5DF-FC1F-48E4-A2CA-EEB097B916B7}" type="sibTrans" cxnId="{D623CF7B-E37F-438F-A3A0-80D65D833F8A}">
      <dgm:prSet/>
      <dgm:spPr/>
      <dgm:t>
        <a:bodyPr/>
        <a:lstStyle/>
        <a:p>
          <a:endParaRPr lang="en-US"/>
        </a:p>
      </dgm:t>
    </dgm:pt>
    <dgm:pt modelId="{43C98881-F890-41E9-8B7E-1F5A665151A2}">
      <dgm:prSet phldrT="[Text]"/>
      <dgm:spPr/>
      <dgm:t>
        <a:bodyPr/>
        <a:lstStyle/>
        <a:p>
          <a:r>
            <a:rPr lang="en-US" dirty="0" smtClean="0"/>
            <a:t>Early Utility Coordination</a:t>
          </a:r>
          <a:endParaRPr lang="en-US" dirty="0"/>
        </a:p>
      </dgm:t>
    </dgm:pt>
    <dgm:pt modelId="{71C07D99-C3CE-4019-9924-C8C5C3FCA187}" type="parTrans" cxnId="{7A43F77D-BE9A-49EB-B658-A9E3A22CE571}">
      <dgm:prSet/>
      <dgm:spPr/>
      <dgm:t>
        <a:bodyPr/>
        <a:lstStyle/>
        <a:p>
          <a:endParaRPr lang="en-US"/>
        </a:p>
      </dgm:t>
    </dgm:pt>
    <dgm:pt modelId="{F2C8ECDB-89D6-4616-A668-A5AE4A062D1C}" type="sibTrans" cxnId="{7A43F77D-BE9A-49EB-B658-A9E3A22CE571}">
      <dgm:prSet/>
      <dgm:spPr/>
      <dgm:t>
        <a:bodyPr/>
        <a:lstStyle/>
        <a:p>
          <a:endParaRPr lang="en-US"/>
        </a:p>
      </dgm:t>
    </dgm:pt>
    <dgm:pt modelId="{44EEAC83-CF7C-4423-B7A3-EE6487A5D6CA}">
      <dgm:prSet phldrT="[Text]"/>
      <dgm:spPr/>
      <dgm:t>
        <a:bodyPr/>
        <a:lstStyle/>
        <a:p>
          <a:r>
            <a:rPr lang="en-US" dirty="0" smtClean="0"/>
            <a:t>R/W</a:t>
          </a:r>
          <a:endParaRPr lang="en-US" dirty="0"/>
        </a:p>
      </dgm:t>
    </dgm:pt>
    <dgm:pt modelId="{EEA66216-9E6D-477D-9AF7-8FA6E6B205AF}" type="parTrans" cxnId="{D2E0E8B8-0975-4604-9649-0F83A1890838}">
      <dgm:prSet/>
      <dgm:spPr/>
      <dgm:t>
        <a:bodyPr/>
        <a:lstStyle/>
        <a:p>
          <a:endParaRPr lang="en-US"/>
        </a:p>
      </dgm:t>
    </dgm:pt>
    <dgm:pt modelId="{BA9D97B3-755D-4804-BC94-4BB00228EEC4}" type="sibTrans" cxnId="{D2E0E8B8-0975-4604-9649-0F83A1890838}">
      <dgm:prSet/>
      <dgm:spPr/>
      <dgm:t>
        <a:bodyPr/>
        <a:lstStyle/>
        <a:p>
          <a:endParaRPr lang="en-US"/>
        </a:p>
      </dgm:t>
    </dgm:pt>
    <dgm:pt modelId="{F6973A0D-7882-4EB6-8C1A-382182432CCB}">
      <dgm:prSet phldrT="[Text]"/>
      <dgm:spPr/>
      <dgm:t>
        <a:bodyPr/>
        <a:lstStyle/>
        <a:p>
          <a:r>
            <a:rPr lang="en-US" dirty="0" smtClean="0"/>
            <a:t>Road Construction</a:t>
          </a:r>
          <a:endParaRPr lang="en-US" dirty="0"/>
        </a:p>
      </dgm:t>
    </dgm:pt>
    <dgm:pt modelId="{ACC83974-530B-437D-86C3-BB0492E3B5B2}" type="parTrans" cxnId="{903CAB2F-FBCD-4BD4-A1C0-91C1E8DBED96}">
      <dgm:prSet/>
      <dgm:spPr/>
      <dgm:t>
        <a:bodyPr/>
        <a:lstStyle/>
        <a:p>
          <a:endParaRPr lang="en-US"/>
        </a:p>
      </dgm:t>
    </dgm:pt>
    <dgm:pt modelId="{246C3E11-E00A-4EEA-961E-24EC83D1D390}" type="sibTrans" cxnId="{903CAB2F-FBCD-4BD4-A1C0-91C1E8DBED96}">
      <dgm:prSet/>
      <dgm:spPr/>
      <dgm:t>
        <a:bodyPr/>
        <a:lstStyle/>
        <a:p>
          <a:endParaRPr lang="en-US"/>
        </a:p>
      </dgm:t>
    </dgm:pt>
    <dgm:pt modelId="{0A129C26-7ABA-48A5-8B1F-02B79A49B95E}">
      <dgm:prSet phldrT="[Text]"/>
      <dgm:spPr/>
      <dgm:t>
        <a:bodyPr/>
        <a:lstStyle/>
        <a:p>
          <a:r>
            <a:rPr lang="en-US" dirty="0" smtClean="0"/>
            <a:t>Final Utility Coordination</a:t>
          </a:r>
          <a:endParaRPr lang="en-US" dirty="0"/>
        </a:p>
      </dgm:t>
    </dgm:pt>
    <dgm:pt modelId="{4B6F2D14-2E0E-411D-9B6F-B220261C9DE7}" type="parTrans" cxnId="{1F4ABDB7-9CA5-44BC-89F2-8117941C7FA7}">
      <dgm:prSet/>
      <dgm:spPr/>
      <dgm:t>
        <a:bodyPr/>
        <a:lstStyle/>
        <a:p>
          <a:endParaRPr lang="en-US"/>
        </a:p>
      </dgm:t>
    </dgm:pt>
    <dgm:pt modelId="{B94D45B5-4EF9-4CA1-BBA1-1D932DC1D242}" type="sibTrans" cxnId="{1F4ABDB7-9CA5-44BC-89F2-8117941C7FA7}">
      <dgm:prSet/>
      <dgm:spPr/>
      <dgm:t>
        <a:bodyPr/>
        <a:lstStyle/>
        <a:p>
          <a:endParaRPr lang="en-US"/>
        </a:p>
      </dgm:t>
    </dgm:pt>
    <dgm:pt modelId="{0F753D8E-FE5C-47D8-9A57-EC5DE9462185}" type="pres">
      <dgm:prSet presAssocID="{9927CD51-0F35-485E-ADEE-78CEA7E0DA0D}" presName="arrowDiagram" presStyleCnt="0">
        <dgm:presLayoutVars>
          <dgm:chMax val="5"/>
          <dgm:dir/>
          <dgm:resizeHandles val="exact"/>
        </dgm:presLayoutVars>
      </dgm:prSet>
      <dgm:spPr/>
    </dgm:pt>
    <dgm:pt modelId="{4841EFD3-E2B0-4C44-8205-9D51A43DFB91}" type="pres">
      <dgm:prSet presAssocID="{9927CD51-0F35-485E-ADEE-78CEA7E0DA0D}" presName="arrow" presStyleLbl="bgShp" presStyleIdx="0" presStyleCnt="1"/>
      <dgm:spPr/>
    </dgm:pt>
    <dgm:pt modelId="{44435F73-74F4-49A2-9375-14ABFDD05BD3}" type="pres">
      <dgm:prSet presAssocID="{9927CD51-0F35-485E-ADEE-78CEA7E0DA0D}" presName="arrowDiagram5" presStyleCnt="0"/>
      <dgm:spPr/>
    </dgm:pt>
    <dgm:pt modelId="{39D34DD3-8A72-4E26-ADC7-2E22C767D6C0}" type="pres">
      <dgm:prSet presAssocID="{893BE972-D2C0-4C5D-873E-5EC3C1AA4E88}" presName="bullet5a" presStyleLbl="node1" presStyleIdx="0" presStyleCnt="5"/>
      <dgm:spPr/>
    </dgm:pt>
    <dgm:pt modelId="{2B2238B2-5C6F-4BBA-BCCC-F2FFC1835EAD}" type="pres">
      <dgm:prSet presAssocID="{893BE972-D2C0-4C5D-873E-5EC3C1AA4E88}" presName="textBox5a" presStyleLbl="revTx" presStyleIdx="0" presStyleCnt="5" custLinFactNeighborX="-83969" custLinFactNeighborY="-28385">
        <dgm:presLayoutVars>
          <dgm:bulletEnabled val="1"/>
        </dgm:presLayoutVars>
      </dgm:prSet>
      <dgm:spPr/>
      <dgm:t>
        <a:bodyPr/>
        <a:lstStyle/>
        <a:p>
          <a:endParaRPr lang="en-US"/>
        </a:p>
      </dgm:t>
    </dgm:pt>
    <dgm:pt modelId="{6C11740F-91A2-493E-9E42-5268FE4E0FA3}" type="pres">
      <dgm:prSet presAssocID="{43C98881-F890-41E9-8B7E-1F5A665151A2}" presName="bullet5b" presStyleLbl="node1" presStyleIdx="1" presStyleCnt="5" custLinFactX="-100000" custLinFactY="87153" custLinFactNeighborX="-137500" custLinFactNeighborY="100000"/>
      <dgm:spPr/>
    </dgm:pt>
    <dgm:pt modelId="{EBB928FA-1B9F-492B-8520-FD4F7CA8E6C3}" type="pres">
      <dgm:prSet presAssocID="{43C98881-F890-41E9-8B7E-1F5A665151A2}" presName="textBox5b" presStyleLbl="revTx" presStyleIdx="1" presStyleCnt="5" custLinFactX="-38906" custLinFactNeighborX="-100000" custLinFactNeighborY="-28613">
        <dgm:presLayoutVars>
          <dgm:bulletEnabled val="1"/>
        </dgm:presLayoutVars>
      </dgm:prSet>
      <dgm:spPr/>
      <dgm:t>
        <a:bodyPr/>
        <a:lstStyle/>
        <a:p>
          <a:endParaRPr lang="en-US"/>
        </a:p>
      </dgm:t>
    </dgm:pt>
    <dgm:pt modelId="{9C476241-3F48-40B3-B35D-96E647FABB1B}" type="pres">
      <dgm:prSet presAssocID="{44EEAC83-CF7C-4423-B7A3-EE6487A5D6CA}" presName="bullet5c" presStyleLbl="node1" presStyleIdx="2" presStyleCnt="5" custLinFactX="-90278" custLinFactY="1794" custLinFactNeighborX="-100000" custLinFactNeighborY="100000"/>
      <dgm:spPr/>
    </dgm:pt>
    <dgm:pt modelId="{095FA018-CCBF-4911-86E5-C709A7BBFA40}" type="pres">
      <dgm:prSet presAssocID="{44EEAC83-CF7C-4423-B7A3-EE6487A5D6CA}" presName="textBox5c" presStyleLbl="revTx" presStyleIdx="2" presStyleCnt="5" custLinFactNeighborX="-86744" custLinFactNeighborY="-16647">
        <dgm:presLayoutVars>
          <dgm:bulletEnabled val="1"/>
        </dgm:presLayoutVars>
      </dgm:prSet>
      <dgm:spPr/>
      <dgm:t>
        <a:bodyPr/>
        <a:lstStyle/>
        <a:p>
          <a:endParaRPr lang="en-US"/>
        </a:p>
      </dgm:t>
    </dgm:pt>
    <dgm:pt modelId="{D75D3E2D-46F2-4DDB-9DCE-EFF9E1C37219}" type="pres">
      <dgm:prSet presAssocID="{0A129C26-7ABA-48A5-8B1F-02B79A49B95E}" presName="bullet5d" presStyleLbl="node1" presStyleIdx="3" presStyleCnt="5" custLinFactX="-28091" custLinFactNeighborX="-100000" custLinFactNeighborY="47760"/>
      <dgm:spPr/>
    </dgm:pt>
    <dgm:pt modelId="{46CBFA3A-581F-450B-BB19-FAD99572B054}" type="pres">
      <dgm:prSet presAssocID="{0A129C26-7ABA-48A5-8B1F-02B79A49B95E}" presName="textBox5d" presStyleLbl="revTx" presStyleIdx="3" presStyleCnt="5" custLinFactX="-17708" custLinFactNeighborX="-100000" custLinFactNeighborY="-30182">
        <dgm:presLayoutVars>
          <dgm:bulletEnabled val="1"/>
        </dgm:presLayoutVars>
      </dgm:prSet>
      <dgm:spPr/>
      <dgm:t>
        <a:bodyPr/>
        <a:lstStyle/>
        <a:p>
          <a:endParaRPr lang="en-US"/>
        </a:p>
      </dgm:t>
    </dgm:pt>
    <dgm:pt modelId="{D4DC2ED2-7C6B-4C20-840D-68D601B91A7B}" type="pres">
      <dgm:prSet presAssocID="{F6973A0D-7882-4EB6-8C1A-382182432CCB}" presName="bullet5e" presStyleLbl="node1" presStyleIdx="4" presStyleCnt="5" custLinFactNeighborX="-66034" custLinFactNeighborY="-5028"/>
      <dgm:spPr/>
    </dgm:pt>
    <dgm:pt modelId="{DC1F2B34-2CEE-4606-9F33-294647C14955}" type="pres">
      <dgm:prSet presAssocID="{F6973A0D-7882-4EB6-8C1A-382182432CCB}" presName="textBox5e" presStyleLbl="revTx" presStyleIdx="4" presStyleCnt="5" custLinFactNeighborX="-92708" custLinFactNeighborY="-29831">
        <dgm:presLayoutVars>
          <dgm:bulletEnabled val="1"/>
        </dgm:presLayoutVars>
      </dgm:prSet>
      <dgm:spPr/>
      <dgm:t>
        <a:bodyPr/>
        <a:lstStyle/>
        <a:p>
          <a:endParaRPr lang="en-US"/>
        </a:p>
      </dgm:t>
    </dgm:pt>
  </dgm:ptLst>
  <dgm:cxnLst>
    <dgm:cxn modelId="{DFEB58D4-55BF-4403-961A-18A17E93BA5D}" type="presOf" srcId="{43C98881-F890-41E9-8B7E-1F5A665151A2}" destId="{EBB928FA-1B9F-492B-8520-FD4F7CA8E6C3}" srcOrd="0" destOrd="0" presId="urn:microsoft.com/office/officeart/2005/8/layout/arrow2"/>
    <dgm:cxn modelId="{CBEB22F6-D74A-49DD-9D76-EB99247A3494}" type="presOf" srcId="{0A129C26-7ABA-48A5-8B1F-02B79A49B95E}" destId="{46CBFA3A-581F-450B-BB19-FAD99572B054}" srcOrd="0" destOrd="0" presId="urn:microsoft.com/office/officeart/2005/8/layout/arrow2"/>
    <dgm:cxn modelId="{D2E0E8B8-0975-4604-9649-0F83A1890838}" srcId="{9927CD51-0F35-485E-ADEE-78CEA7E0DA0D}" destId="{44EEAC83-CF7C-4423-B7A3-EE6487A5D6CA}" srcOrd="2" destOrd="0" parTransId="{EEA66216-9E6D-477D-9AF7-8FA6E6B205AF}" sibTransId="{BA9D97B3-755D-4804-BC94-4BB00228EEC4}"/>
    <dgm:cxn modelId="{1F4ABDB7-9CA5-44BC-89F2-8117941C7FA7}" srcId="{9927CD51-0F35-485E-ADEE-78CEA7E0DA0D}" destId="{0A129C26-7ABA-48A5-8B1F-02B79A49B95E}" srcOrd="3" destOrd="0" parTransId="{4B6F2D14-2E0E-411D-9B6F-B220261C9DE7}" sibTransId="{B94D45B5-4EF9-4CA1-BBA1-1D932DC1D242}"/>
    <dgm:cxn modelId="{1F24B414-2F1B-45AB-82D4-A109BB1E1E2C}" type="presOf" srcId="{F6973A0D-7882-4EB6-8C1A-382182432CCB}" destId="{DC1F2B34-2CEE-4606-9F33-294647C14955}" srcOrd="0" destOrd="0" presId="urn:microsoft.com/office/officeart/2005/8/layout/arrow2"/>
    <dgm:cxn modelId="{61072726-696F-4DE5-A7E3-0DCE0605A4E7}" type="presOf" srcId="{893BE972-D2C0-4C5D-873E-5EC3C1AA4E88}" destId="{2B2238B2-5C6F-4BBA-BCCC-F2FFC1835EAD}" srcOrd="0" destOrd="0" presId="urn:microsoft.com/office/officeart/2005/8/layout/arrow2"/>
    <dgm:cxn modelId="{D623CF7B-E37F-438F-A3A0-80D65D833F8A}" srcId="{9927CD51-0F35-485E-ADEE-78CEA7E0DA0D}" destId="{893BE972-D2C0-4C5D-873E-5EC3C1AA4E88}" srcOrd="0" destOrd="0" parTransId="{69FBF319-4108-430E-94B8-F9CBB34CB312}" sibTransId="{67EFE5DF-FC1F-48E4-A2CA-EEB097B916B7}"/>
    <dgm:cxn modelId="{94D592E5-0D3B-4D9A-9998-3216A7811CE7}" type="presOf" srcId="{44EEAC83-CF7C-4423-B7A3-EE6487A5D6CA}" destId="{095FA018-CCBF-4911-86E5-C709A7BBFA40}" srcOrd="0" destOrd="0" presId="urn:microsoft.com/office/officeart/2005/8/layout/arrow2"/>
    <dgm:cxn modelId="{9147F13E-FD2C-439A-ABE5-F470E48B2B9B}" type="presOf" srcId="{9927CD51-0F35-485E-ADEE-78CEA7E0DA0D}" destId="{0F753D8E-FE5C-47D8-9A57-EC5DE9462185}" srcOrd="0" destOrd="0" presId="urn:microsoft.com/office/officeart/2005/8/layout/arrow2"/>
    <dgm:cxn modelId="{903CAB2F-FBCD-4BD4-A1C0-91C1E8DBED96}" srcId="{9927CD51-0F35-485E-ADEE-78CEA7E0DA0D}" destId="{F6973A0D-7882-4EB6-8C1A-382182432CCB}" srcOrd="4" destOrd="0" parTransId="{ACC83974-530B-437D-86C3-BB0492E3B5B2}" sibTransId="{246C3E11-E00A-4EEA-961E-24EC83D1D390}"/>
    <dgm:cxn modelId="{7A43F77D-BE9A-49EB-B658-A9E3A22CE571}" srcId="{9927CD51-0F35-485E-ADEE-78CEA7E0DA0D}" destId="{43C98881-F890-41E9-8B7E-1F5A665151A2}" srcOrd="1" destOrd="0" parTransId="{71C07D99-C3CE-4019-9924-C8C5C3FCA187}" sibTransId="{F2C8ECDB-89D6-4616-A668-A5AE4A062D1C}"/>
    <dgm:cxn modelId="{D8FC21E1-1D4D-4366-B6F6-4576BB8F250A}" type="presParOf" srcId="{0F753D8E-FE5C-47D8-9A57-EC5DE9462185}" destId="{4841EFD3-E2B0-4C44-8205-9D51A43DFB91}" srcOrd="0" destOrd="0" presId="urn:microsoft.com/office/officeart/2005/8/layout/arrow2"/>
    <dgm:cxn modelId="{6A0F74C5-0D4A-4D9E-9AAE-CD56A9C9DC83}" type="presParOf" srcId="{0F753D8E-FE5C-47D8-9A57-EC5DE9462185}" destId="{44435F73-74F4-49A2-9375-14ABFDD05BD3}" srcOrd="1" destOrd="0" presId="urn:microsoft.com/office/officeart/2005/8/layout/arrow2"/>
    <dgm:cxn modelId="{6126A77C-0D1D-4EF9-8ABE-7E7A08321BBF}" type="presParOf" srcId="{44435F73-74F4-49A2-9375-14ABFDD05BD3}" destId="{39D34DD3-8A72-4E26-ADC7-2E22C767D6C0}" srcOrd="0" destOrd="0" presId="urn:microsoft.com/office/officeart/2005/8/layout/arrow2"/>
    <dgm:cxn modelId="{57846FEC-43BA-41DB-BFC4-26612615006E}" type="presParOf" srcId="{44435F73-74F4-49A2-9375-14ABFDD05BD3}" destId="{2B2238B2-5C6F-4BBA-BCCC-F2FFC1835EAD}" srcOrd="1" destOrd="0" presId="urn:microsoft.com/office/officeart/2005/8/layout/arrow2"/>
    <dgm:cxn modelId="{E7DE9937-1893-416A-9B13-2F4B4E9505B3}" type="presParOf" srcId="{44435F73-74F4-49A2-9375-14ABFDD05BD3}" destId="{6C11740F-91A2-493E-9E42-5268FE4E0FA3}" srcOrd="2" destOrd="0" presId="urn:microsoft.com/office/officeart/2005/8/layout/arrow2"/>
    <dgm:cxn modelId="{16927105-961C-4937-B25F-CDF16B399570}" type="presParOf" srcId="{44435F73-74F4-49A2-9375-14ABFDD05BD3}" destId="{EBB928FA-1B9F-492B-8520-FD4F7CA8E6C3}" srcOrd="3" destOrd="0" presId="urn:microsoft.com/office/officeart/2005/8/layout/arrow2"/>
    <dgm:cxn modelId="{FA8E0DB7-8E63-4086-B03A-32654005220A}" type="presParOf" srcId="{44435F73-74F4-49A2-9375-14ABFDD05BD3}" destId="{9C476241-3F48-40B3-B35D-96E647FABB1B}" srcOrd="4" destOrd="0" presId="urn:microsoft.com/office/officeart/2005/8/layout/arrow2"/>
    <dgm:cxn modelId="{7EFBCB68-AE67-4691-9A4E-201CD6FB6CAA}" type="presParOf" srcId="{44435F73-74F4-49A2-9375-14ABFDD05BD3}" destId="{095FA018-CCBF-4911-86E5-C709A7BBFA40}" srcOrd="5" destOrd="0" presId="urn:microsoft.com/office/officeart/2005/8/layout/arrow2"/>
    <dgm:cxn modelId="{3DA25798-CCE0-416F-93F2-B7E03085A479}" type="presParOf" srcId="{44435F73-74F4-49A2-9375-14ABFDD05BD3}" destId="{D75D3E2D-46F2-4DDB-9DCE-EFF9E1C37219}" srcOrd="6" destOrd="0" presId="urn:microsoft.com/office/officeart/2005/8/layout/arrow2"/>
    <dgm:cxn modelId="{9394466F-6956-4357-A76D-973DB4044DC3}" type="presParOf" srcId="{44435F73-74F4-49A2-9375-14ABFDD05BD3}" destId="{46CBFA3A-581F-450B-BB19-FAD99572B054}" srcOrd="7" destOrd="0" presId="urn:microsoft.com/office/officeart/2005/8/layout/arrow2"/>
    <dgm:cxn modelId="{B96737EA-2E16-4067-8717-C5D3160983AA}" type="presParOf" srcId="{44435F73-74F4-49A2-9375-14ABFDD05BD3}" destId="{D4DC2ED2-7C6B-4C20-840D-68D601B91A7B}" srcOrd="8" destOrd="0" presId="urn:microsoft.com/office/officeart/2005/8/layout/arrow2"/>
    <dgm:cxn modelId="{ED7CF934-419D-4F2D-969C-FBE3FB99A4A1}" type="presParOf" srcId="{44435F73-74F4-49A2-9375-14ABFDD05BD3}" destId="{DC1F2B34-2CEE-4606-9F33-294647C14955}" srcOrd="9"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521381E-9EFC-439C-93F4-330D4940956A}" type="doc">
      <dgm:prSet loTypeId="urn:microsoft.com/office/officeart/2005/8/layout/hProcess11" loCatId="process" qsTypeId="urn:microsoft.com/office/officeart/2005/8/quickstyle/simple1" qsCatId="simple" csTypeId="urn:microsoft.com/office/officeart/2005/8/colors/accent1_2" csCatId="accent1" phldr="1"/>
      <dgm:spPr/>
    </dgm:pt>
    <dgm:pt modelId="{4C47F08E-4E6D-4D51-A113-37A16F3DC38A}">
      <dgm:prSet phldrT="[Text]" custT="1"/>
      <dgm:spPr/>
      <dgm:t>
        <a:bodyPr/>
        <a:lstStyle/>
        <a:p>
          <a:r>
            <a:rPr lang="en-US" sz="2400" dirty="0" smtClean="0"/>
            <a:t>Phase I</a:t>
          </a:r>
          <a:endParaRPr lang="en-US" sz="2400" dirty="0"/>
        </a:p>
      </dgm:t>
    </dgm:pt>
    <dgm:pt modelId="{6F432D56-B96A-43D8-9A0A-4A6C90A8E0D5}" type="parTrans" cxnId="{5D1F9187-4E87-4C93-B631-14113E905899}">
      <dgm:prSet/>
      <dgm:spPr/>
      <dgm:t>
        <a:bodyPr/>
        <a:lstStyle/>
        <a:p>
          <a:endParaRPr lang="en-US"/>
        </a:p>
      </dgm:t>
    </dgm:pt>
    <dgm:pt modelId="{0D3607E1-DBBD-4608-B7A0-B55862FD0A71}" type="sibTrans" cxnId="{5D1F9187-4E87-4C93-B631-14113E905899}">
      <dgm:prSet/>
      <dgm:spPr/>
      <dgm:t>
        <a:bodyPr/>
        <a:lstStyle/>
        <a:p>
          <a:endParaRPr lang="en-US"/>
        </a:p>
      </dgm:t>
    </dgm:pt>
    <dgm:pt modelId="{2456BAB6-5B4C-4858-9076-76DBA7372166}">
      <dgm:prSet phldrT="[Text]" custT="1"/>
      <dgm:spPr/>
      <dgm:t>
        <a:bodyPr anchor="b"/>
        <a:lstStyle/>
        <a:p>
          <a:r>
            <a:rPr lang="en-US" sz="2400" dirty="0" smtClean="0"/>
            <a:t>Phase 2</a:t>
          </a:r>
          <a:endParaRPr lang="en-US" sz="2400" dirty="0"/>
        </a:p>
      </dgm:t>
    </dgm:pt>
    <dgm:pt modelId="{2ABED95B-C1F9-492F-ADD6-419778EF09DE}" type="parTrans" cxnId="{361B12AE-E897-47F7-A0B5-3B5155D492A7}">
      <dgm:prSet/>
      <dgm:spPr/>
      <dgm:t>
        <a:bodyPr/>
        <a:lstStyle/>
        <a:p>
          <a:endParaRPr lang="en-US"/>
        </a:p>
      </dgm:t>
    </dgm:pt>
    <dgm:pt modelId="{1A24E40F-DE15-4B23-AEF4-6F1E017F6F3C}" type="sibTrans" cxnId="{361B12AE-E897-47F7-A0B5-3B5155D492A7}">
      <dgm:prSet/>
      <dgm:spPr/>
      <dgm:t>
        <a:bodyPr/>
        <a:lstStyle/>
        <a:p>
          <a:endParaRPr lang="en-US"/>
        </a:p>
      </dgm:t>
    </dgm:pt>
    <dgm:pt modelId="{82952728-842A-4C0F-B9C8-47A4B30A9BB5}">
      <dgm:prSet phldrT="[Text]" custT="1"/>
      <dgm:spPr/>
      <dgm:t>
        <a:bodyPr/>
        <a:lstStyle/>
        <a:p>
          <a:r>
            <a:rPr lang="en-US" sz="2400" dirty="0" smtClean="0"/>
            <a:t>Construction</a:t>
          </a:r>
          <a:endParaRPr lang="en-US" sz="2400" dirty="0"/>
        </a:p>
      </dgm:t>
    </dgm:pt>
    <dgm:pt modelId="{8CB44B40-6913-45F1-9540-DD1E6A6F014D}" type="parTrans" cxnId="{A77A1975-A797-453B-9E9F-B1636F66FE06}">
      <dgm:prSet/>
      <dgm:spPr/>
      <dgm:t>
        <a:bodyPr/>
        <a:lstStyle/>
        <a:p>
          <a:endParaRPr lang="en-US"/>
        </a:p>
      </dgm:t>
    </dgm:pt>
    <dgm:pt modelId="{7286037E-78EF-4234-86DC-C14CC46319FD}" type="sibTrans" cxnId="{A77A1975-A797-453B-9E9F-B1636F66FE06}">
      <dgm:prSet/>
      <dgm:spPr/>
      <dgm:t>
        <a:bodyPr/>
        <a:lstStyle/>
        <a:p>
          <a:endParaRPr lang="en-US"/>
        </a:p>
      </dgm:t>
    </dgm:pt>
    <dgm:pt modelId="{980279D4-123A-4C42-93D1-27B1169061DB}" type="pres">
      <dgm:prSet presAssocID="{D521381E-9EFC-439C-93F4-330D4940956A}" presName="Name0" presStyleCnt="0">
        <dgm:presLayoutVars>
          <dgm:dir/>
          <dgm:resizeHandles val="exact"/>
        </dgm:presLayoutVars>
      </dgm:prSet>
      <dgm:spPr/>
    </dgm:pt>
    <dgm:pt modelId="{869B0EE7-FFB4-4A4A-AF0C-B10FE63D1E9C}" type="pres">
      <dgm:prSet presAssocID="{D521381E-9EFC-439C-93F4-330D4940956A}" presName="arrow" presStyleLbl="bgShp" presStyleIdx="0" presStyleCnt="1" custLinFactNeighborY="0"/>
      <dgm:spPr/>
    </dgm:pt>
    <dgm:pt modelId="{890C72EC-ECCD-4048-A48D-21B68AF47C6F}" type="pres">
      <dgm:prSet presAssocID="{D521381E-9EFC-439C-93F4-330D4940956A}" presName="points" presStyleCnt="0"/>
      <dgm:spPr/>
    </dgm:pt>
    <dgm:pt modelId="{A929343E-ACB6-48EF-A14E-C9F8E0BA46EA}" type="pres">
      <dgm:prSet presAssocID="{4C47F08E-4E6D-4D51-A113-37A16F3DC38A}" presName="compositeA" presStyleCnt="0"/>
      <dgm:spPr/>
    </dgm:pt>
    <dgm:pt modelId="{4EB2EEB3-A18C-48BA-98EB-0A1EFC2204D6}" type="pres">
      <dgm:prSet presAssocID="{4C47F08E-4E6D-4D51-A113-37A16F3DC38A}" presName="textA" presStyleLbl="revTx" presStyleIdx="0" presStyleCnt="3">
        <dgm:presLayoutVars>
          <dgm:bulletEnabled val="1"/>
        </dgm:presLayoutVars>
      </dgm:prSet>
      <dgm:spPr/>
      <dgm:t>
        <a:bodyPr/>
        <a:lstStyle/>
        <a:p>
          <a:endParaRPr lang="en-US"/>
        </a:p>
      </dgm:t>
    </dgm:pt>
    <dgm:pt modelId="{6A64AA0F-9A67-456F-9D57-CD678A3D6DE4}" type="pres">
      <dgm:prSet presAssocID="{4C47F08E-4E6D-4D51-A113-37A16F3DC38A}" presName="circleA" presStyleLbl="node1" presStyleIdx="0" presStyleCnt="3"/>
      <dgm:spPr/>
    </dgm:pt>
    <dgm:pt modelId="{E4ABF488-7012-4AB7-8F05-ED996E04B2E5}" type="pres">
      <dgm:prSet presAssocID="{4C47F08E-4E6D-4D51-A113-37A16F3DC38A}" presName="spaceA" presStyleCnt="0"/>
      <dgm:spPr/>
    </dgm:pt>
    <dgm:pt modelId="{D5401FC6-226C-4CF2-88D8-85150903BCB3}" type="pres">
      <dgm:prSet presAssocID="{0D3607E1-DBBD-4608-B7A0-B55862FD0A71}" presName="space" presStyleCnt="0"/>
      <dgm:spPr/>
    </dgm:pt>
    <dgm:pt modelId="{D172112E-347E-4FF9-A958-1333800FEE31}" type="pres">
      <dgm:prSet presAssocID="{2456BAB6-5B4C-4858-9076-76DBA7372166}" presName="compositeB" presStyleCnt="0"/>
      <dgm:spPr/>
    </dgm:pt>
    <dgm:pt modelId="{E6C2F273-57F7-4C47-ABFC-70BAE023FFF2}" type="pres">
      <dgm:prSet presAssocID="{2456BAB6-5B4C-4858-9076-76DBA7372166}" presName="textB" presStyleLbl="revTx" presStyleIdx="1" presStyleCnt="3" custLinFactY="-51562" custLinFactNeighborX="1763" custLinFactNeighborY="-100000">
        <dgm:presLayoutVars>
          <dgm:bulletEnabled val="1"/>
        </dgm:presLayoutVars>
      </dgm:prSet>
      <dgm:spPr/>
      <dgm:t>
        <a:bodyPr/>
        <a:lstStyle/>
        <a:p>
          <a:endParaRPr lang="en-US"/>
        </a:p>
      </dgm:t>
    </dgm:pt>
    <dgm:pt modelId="{AA77100E-ABAE-48AA-9D63-9FD5396D749D}" type="pres">
      <dgm:prSet presAssocID="{2456BAB6-5B4C-4858-9076-76DBA7372166}" presName="circleB" presStyleLbl="node1" presStyleIdx="1" presStyleCnt="3" custLinFactNeighborX="-98315"/>
      <dgm:spPr/>
    </dgm:pt>
    <dgm:pt modelId="{6332FC40-2DD7-4E45-915C-F1AE69A08116}" type="pres">
      <dgm:prSet presAssocID="{2456BAB6-5B4C-4858-9076-76DBA7372166}" presName="spaceB" presStyleCnt="0"/>
      <dgm:spPr/>
    </dgm:pt>
    <dgm:pt modelId="{BF5F2763-B22D-4F74-B7F3-38CD8359E310}" type="pres">
      <dgm:prSet presAssocID="{1A24E40F-DE15-4B23-AEF4-6F1E017F6F3C}" presName="space" presStyleCnt="0"/>
      <dgm:spPr/>
    </dgm:pt>
    <dgm:pt modelId="{B50F288E-F23F-427E-9B22-8428129F16E8}" type="pres">
      <dgm:prSet presAssocID="{82952728-842A-4C0F-B9C8-47A4B30A9BB5}" presName="compositeA" presStyleCnt="0"/>
      <dgm:spPr/>
    </dgm:pt>
    <dgm:pt modelId="{E140668B-000D-4CCB-BF7A-DC179D9F9E97}" type="pres">
      <dgm:prSet presAssocID="{82952728-842A-4C0F-B9C8-47A4B30A9BB5}" presName="textA" presStyleLbl="revTx" presStyleIdx="2" presStyleCnt="3" custScaleX="139439">
        <dgm:presLayoutVars>
          <dgm:bulletEnabled val="1"/>
        </dgm:presLayoutVars>
      </dgm:prSet>
      <dgm:spPr/>
      <dgm:t>
        <a:bodyPr/>
        <a:lstStyle/>
        <a:p>
          <a:endParaRPr lang="en-US"/>
        </a:p>
      </dgm:t>
    </dgm:pt>
    <dgm:pt modelId="{5F049524-F1F7-42BA-AFD5-5AE5F6BB58DB}" type="pres">
      <dgm:prSet presAssocID="{82952728-842A-4C0F-B9C8-47A4B30A9BB5}" presName="circleA" presStyleLbl="node1" presStyleIdx="2" presStyleCnt="3" custLinFactNeighborX="15397"/>
      <dgm:spPr/>
    </dgm:pt>
    <dgm:pt modelId="{39FF3C9E-E5D6-4862-B173-8246FFECAA65}" type="pres">
      <dgm:prSet presAssocID="{82952728-842A-4C0F-B9C8-47A4B30A9BB5}" presName="spaceA" presStyleCnt="0"/>
      <dgm:spPr/>
    </dgm:pt>
  </dgm:ptLst>
  <dgm:cxnLst>
    <dgm:cxn modelId="{F441AD13-20A5-43B4-916D-D354ACDACBB6}" type="presOf" srcId="{2456BAB6-5B4C-4858-9076-76DBA7372166}" destId="{E6C2F273-57F7-4C47-ABFC-70BAE023FFF2}" srcOrd="0" destOrd="0" presId="urn:microsoft.com/office/officeart/2005/8/layout/hProcess11"/>
    <dgm:cxn modelId="{0A95113F-C542-4CDB-A04A-E40E47F2B2BC}" type="presOf" srcId="{82952728-842A-4C0F-B9C8-47A4B30A9BB5}" destId="{E140668B-000D-4CCB-BF7A-DC179D9F9E97}" srcOrd="0" destOrd="0" presId="urn:microsoft.com/office/officeart/2005/8/layout/hProcess11"/>
    <dgm:cxn modelId="{361B12AE-E897-47F7-A0B5-3B5155D492A7}" srcId="{D521381E-9EFC-439C-93F4-330D4940956A}" destId="{2456BAB6-5B4C-4858-9076-76DBA7372166}" srcOrd="1" destOrd="0" parTransId="{2ABED95B-C1F9-492F-ADD6-419778EF09DE}" sibTransId="{1A24E40F-DE15-4B23-AEF4-6F1E017F6F3C}"/>
    <dgm:cxn modelId="{F1C44F00-0778-4377-B978-F83927312054}" type="presOf" srcId="{D521381E-9EFC-439C-93F4-330D4940956A}" destId="{980279D4-123A-4C42-93D1-27B1169061DB}" srcOrd="0" destOrd="0" presId="urn:microsoft.com/office/officeart/2005/8/layout/hProcess11"/>
    <dgm:cxn modelId="{38C3EF06-1F3C-491C-9FA0-68A05FFB934D}" type="presOf" srcId="{4C47F08E-4E6D-4D51-A113-37A16F3DC38A}" destId="{4EB2EEB3-A18C-48BA-98EB-0A1EFC2204D6}" srcOrd="0" destOrd="0" presId="urn:microsoft.com/office/officeart/2005/8/layout/hProcess11"/>
    <dgm:cxn modelId="{A77A1975-A797-453B-9E9F-B1636F66FE06}" srcId="{D521381E-9EFC-439C-93F4-330D4940956A}" destId="{82952728-842A-4C0F-B9C8-47A4B30A9BB5}" srcOrd="2" destOrd="0" parTransId="{8CB44B40-6913-45F1-9540-DD1E6A6F014D}" sibTransId="{7286037E-78EF-4234-86DC-C14CC46319FD}"/>
    <dgm:cxn modelId="{5D1F9187-4E87-4C93-B631-14113E905899}" srcId="{D521381E-9EFC-439C-93F4-330D4940956A}" destId="{4C47F08E-4E6D-4D51-A113-37A16F3DC38A}" srcOrd="0" destOrd="0" parTransId="{6F432D56-B96A-43D8-9A0A-4A6C90A8E0D5}" sibTransId="{0D3607E1-DBBD-4608-B7A0-B55862FD0A71}"/>
    <dgm:cxn modelId="{E2DB402B-E2A4-43ED-9F9F-F1EAEB47C301}" type="presParOf" srcId="{980279D4-123A-4C42-93D1-27B1169061DB}" destId="{869B0EE7-FFB4-4A4A-AF0C-B10FE63D1E9C}" srcOrd="0" destOrd="0" presId="urn:microsoft.com/office/officeart/2005/8/layout/hProcess11"/>
    <dgm:cxn modelId="{35A79044-BC7C-43B9-A933-1C1AE78D2899}" type="presParOf" srcId="{980279D4-123A-4C42-93D1-27B1169061DB}" destId="{890C72EC-ECCD-4048-A48D-21B68AF47C6F}" srcOrd="1" destOrd="0" presId="urn:microsoft.com/office/officeart/2005/8/layout/hProcess11"/>
    <dgm:cxn modelId="{2264F5A1-C354-4BE5-BC9E-F09FF7051163}" type="presParOf" srcId="{890C72EC-ECCD-4048-A48D-21B68AF47C6F}" destId="{A929343E-ACB6-48EF-A14E-C9F8E0BA46EA}" srcOrd="0" destOrd="0" presId="urn:microsoft.com/office/officeart/2005/8/layout/hProcess11"/>
    <dgm:cxn modelId="{66442124-2DE2-4337-B728-B24AD63BEE33}" type="presParOf" srcId="{A929343E-ACB6-48EF-A14E-C9F8E0BA46EA}" destId="{4EB2EEB3-A18C-48BA-98EB-0A1EFC2204D6}" srcOrd="0" destOrd="0" presId="urn:microsoft.com/office/officeart/2005/8/layout/hProcess11"/>
    <dgm:cxn modelId="{95F02D32-26BD-43E4-8C78-8CC02E16A408}" type="presParOf" srcId="{A929343E-ACB6-48EF-A14E-C9F8E0BA46EA}" destId="{6A64AA0F-9A67-456F-9D57-CD678A3D6DE4}" srcOrd="1" destOrd="0" presId="urn:microsoft.com/office/officeart/2005/8/layout/hProcess11"/>
    <dgm:cxn modelId="{682E0AD2-2382-4569-8A43-6199586C4FA6}" type="presParOf" srcId="{A929343E-ACB6-48EF-A14E-C9F8E0BA46EA}" destId="{E4ABF488-7012-4AB7-8F05-ED996E04B2E5}" srcOrd="2" destOrd="0" presId="urn:microsoft.com/office/officeart/2005/8/layout/hProcess11"/>
    <dgm:cxn modelId="{A96CA4CA-6207-43DB-A4D2-307FECD5841F}" type="presParOf" srcId="{890C72EC-ECCD-4048-A48D-21B68AF47C6F}" destId="{D5401FC6-226C-4CF2-88D8-85150903BCB3}" srcOrd="1" destOrd="0" presId="urn:microsoft.com/office/officeart/2005/8/layout/hProcess11"/>
    <dgm:cxn modelId="{BCD7994E-740A-4B5E-9909-DC922729CD4D}" type="presParOf" srcId="{890C72EC-ECCD-4048-A48D-21B68AF47C6F}" destId="{D172112E-347E-4FF9-A958-1333800FEE31}" srcOrd="2" destOrd="0" presId="urn:microsoft.com/office/officeart/2005/8/layout/hProcess11"/>
    <dgm:cxn modelId="{D2794F98-6295-4DF2-A9D0-9B9E9194E9BA}" type="presParOf" srcId="{D172112E-347E-4FF9-A958-1333800FEE31}" destId="{E6C2F273-57F7-4C47-ABFC-70BAE023FFF2}" srcOrd="0" destOrd="0" presId="urn:microsoft.com/office/officeart/2005/8/layout/hProcess11"/>
    <dgm:cxn modelId="{447F4A21-7C2B-4660-8809-F567AE840676}" type="presParOf" srcId="{D172112E-347E-4FF9-A958-1333800FEE31}" destId="{AA77100E-ABAE-48AA-9D63-9FD5396D749D}" srcOrd="1" destOrd="0" presId="urn:microsoft.com/office/officeart/2005/8/layout/hProcess11"/>
    <dgm:cxn modelId="{740B7093-898C-4EBA-A809-1392AE7D707D}" type="presParOf" srcId="{D172112E-347E-4FF9-A958-1333800FEE31}" destId="{6332FC40-2DD7-4E45-915C-F1AE69A08116}" srcOrd="2" destOrd="0" presId="urn:microsoft.com/office/officeart/2005/8/layout/hProcess11"/>
    <dgm:cxn modelId="{160A89C7-1D1B-4886-8DF8-D7A59B4DCA59}" type="presParOf" srcId="{890C72EC-ECCD-4048-A48D-21B68AF47C6F}" destId="{BF5F2763-B22D-4F74-B7F3-38CD8359E310}" srcOrd="3" destOrd="0" presId="urn:microsoft.com/office/officeart/2005/8/layout/hProcess11"/>
    <dgm:cxn modelId="{8F622BDD-4CCE-43E8-8B8F-E77EAB3823A6}" type="presParOf" srcId="{890C72EC-ECCD-4048-A48D-21B68AF47C6F}" destId="{B50F288E-F23F-427E-9B22-8428129F16E8}" srcOrd="4" destOrd="0" presId="urn:microsoft.com/office/officeart/2005/8/layout/hProcess11"/>
    <dgm:cxn modelId="{34C94076-6EF8-4C4B-AAB9-DE7D93DDD24C}" type="presParOf" srcId="{B50F288E-F23F-427E-9B22-8428129F16E8}" destId="{E140668B-000D-4CCB-BF7A-DC179D9F9E97}" srcOrd="0" destOrd="0" presId="urn:microsoft.com/office/officeart/2005/8/layout/hProcess11"/>
    <dgm:cxn modelId="{D44C7842-3F31-42ED-8D5F-209FBDE442A3}" type="presParOf" srcId="{B50F288E-F23F-427E-9B22-8428129F16E8}" destId="{5F049524-F1F7-42BA-AFD5-5AE5F6BB58DB}" srcOrd="1" destOrd="0" presId="urn:microsoft.com/office/officeart/2005/8/layout/hProcess11"/>
    <dgm:cxn modelId="{BC89DFDE-BF7E-42CC-8F35-8C1D56865D56}" type="presParOf" srcId="{B50F288E-F23F-427E-9B22-8428129F16E8}" destId="{39FF3C9E-E5D6-4862-B173-8246FFECAA65}"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B662CCF-1CAD-4E19-856D-6107461322C0}" type="doc">
      <dgm:prSet loTypeId="urn:microsoft.com/office/officeart/2005/8/layout/hProcess9" loCatId="process" qsTypeId="urn:microsoft.com/office/officeart/2005/8/quickstyle/simple3" qsCatId="simple" csTypeId="urn:microsoft.com/office/officeart/2005/8/colors/accent1_2" csCatId="accent1" phldr="1"/>
      <dgm:spPr/>
    </dgm:pt>
    <dgm:pt modelId="{53B56AA5-DDB1-4A05-8AC7-5E51ACA151C6}">
      <dgm:prSet phldrT="[Text]" custT="1"/>
      <dgm:spPr/>
      <dgm:t>
        <a:bodyPr/>
        <a:lstStyle/>
        <a:p>
          <a:r>
            <a:rPr lang="en-US" sz="2000" dirty="0" smtClean="0"/>
            <a:t>SUE QL D</a:t>
          </a:r>
        </a:p>
        <a:p>
          <a:r>
            <a:rPr lang="en-US" sz="2000" dirty="0" smtClean="0"/>
            <a:t>SUE QL C</a:t>
          </a:r>
        </a:p>
        <a:p>
          <a:r>
            <a:rPr lang="en-US" sz="2000" dirty="0" smtClean="0"/>
            <a:t>Contact </a:t>
          </a:r>
          <a:r>
            <a:rPr lang="en-US" sz="2000" dirty="0" err="1" smtClean="0"/>
            <a:t>Uts</a:t>
          </a:r>
          <a:endParaRPr lang="en-US" sz="2000" dirty="0"/>
        </a:p>
      </dgm:t>
    </dgm:pt>
    <dgm:pt modelId="{92EB2986-9E55-4A61-BA34-FD12D9BCBB6E}" type="parTrans" cxnId="{3AAB1A94-C06A-4B8D-A2D4-8F4C014561D7}">
      <dgm:prSet/>
      <dgm:spPr/>
      <dgm:t>
        <a:bodyPr/>
        <a:lstStyle/>
        <a:p>
          <a:endParaRPr lang="en-US"/>
        </a:p>
      </dgm:t>
    </dgm:pt>
    <dgm:pt modelId="{9B386810-E19E-49EC-BC63-12E547B6982F}" type="sibTrans" cxnId="{3AAB1A94-C06A-4B8D-A2D4-8F4C014561D7}">
      <dgm:prSet/>
      <dgm:spPr/>
      <dgm:t>
        <a:bodyPr/>
        <a:lstStyle/>
        <a:p>
          <a:endParaRPr lang="en-US"/>
        </a:p>
      </dgm:t>
    </dgm:pt>
    <dgm:pt modelId="{BB7E613B-029A-4560-93AF-AEA99A9756EB}">
      <dgm:prSet phldrT="[Text]" custT="1"/>
      <dgm:spPr/>
      <dgm:t>
        <a:bodyPr/>
        <a:lstStyle/>
        <a:p>
          <a:r>
            <a:rPr lang="en-US" sz="2000" dirty="0" smtClean="0"/>
            <a:t>SUE QL B</a:t>
          </a:r>
        </a:p>
        <a:p>
          <a:r>
            <a:rPr lang="en-US" sz="2000" dirty="0" smtClean="0"/>
            <a:t>SUE QL A</a:t>
          </a:r>
        </a:p>
        <a:p>
          <a:r>
            <a:rPr lang="en-US" sz="2000" dirty="0" smtClean="0"/>
            <a:t>Design </a:t>
          </a:r>
          <a:r>
            <a:rPr lang="en-US" sz="2000" dirty="0" err="1" smtClean="0"/>
            <a:t>Ut</a:t>
          </a:r>
          <a:r>
            <a:rPr lang="en-US" sz="2000" dirty="0" smtClean="0"/>
            <a:t> Relocations</a:t>
          </a:r>
          <a:endParaRPr lang="en-US" sz="2000" dirty="0"/>
        </a:p>
      </dgm:t>
    </dgm:pt>
    <dgm:pt modelId="{0E3BA3A7-2E49-4F0E-A713-B9B028BFE65D}" type="parTrans" cxnId="{E487CC7B-0781-40B8-8E44-7078A9B10391}">
      <dgm:prSet/>
      <dgm:spPr/>
      <dgm:t>
        <a:bodyPr/>
        <a:lstStyle/>
        <a:p>
          <a:endParaRPr lang="en-US"/>
        </a:p>
      </dgm:t>
    </dgm:pt>
    <dgm:pt modelId="{93503BEF-7408-486E-A726-1C3A88257E69}" type="sibTrans" cxnId="{E487CC7B-0781-40B8-8E44-7078A9B10391}">
      <dgm:prSet/>
      <dgm:spPr/>
      <dgm:t>
        <a:bodyPr/>
        <a:lstStyle/>
        <a:p>
          <a:endParaRPr lang="en-US"/>
        </a:p>
      </dgm:t>
    </dgm:pt>
    <dgm:pt modelId="{3222663E-A60E-4658-9505-CF5154424A4F}">
      <dgm:prSet phldrT="[Text]" custT="1"/>
      <dgm:spPr/>
      <dgm:t>
        <a:bodyPr/>
        <a:lstStyle/>
        <a:p>
          <a:r>
            <a:rPr lang="en-US" sz="2400" dirty="0" smtClean="0"/>
            <a:t>Perform Relocations</a:t>
          </a:r>
          <a:endParaRPr lang="en-US" sz="2400" dirty="0"/>
        </a:p>
      </dgm:t>
    </dgm:pt>
    <dgm:pt modelId="{4EB335BC-4297-4C5E-B76B-DD944DDF11CA}" type="parTrans" cxnId="{717B09C4-FE00-4AB8-BBED-FECD26A69F2F}">
      <dgm:prSet/>
      <dgm:spPr/>
      <dgm:t>
        <a:bodyPr/>
        <a:lstStyle/>
        <a:p>
          <a:endParaRPr lang="en-US"/>
        </a:p>
      </dgm:t>
    </dgm:pt>
    <dgm:pt modelId="{4B441C72-17A6-44AA-AF98-6C6010D2EF60}" type="sibTrans" cxnId="{717B09C4-FE00-4AB8-BBED-FECD26A69F2F}">
      <dgm:prSet/>
      <dgm:spPr/>
      <dgm:t>
        <a:bodyPr/>
        <a:lstStyle/>
        <a:p>
          <a:endParaRPr lang="en-US"/>
        </a:p>
      </dgm:t>
    </dgm:pt>
    <dgm:pt modelId="{D2099B71-19CC-47D2-BE08-3E2D7F6C77EF}" type="pres">
      <dgm:prSet presAssocID="{7B662CCF-1CAD-4E19-856D-6107461322C0}" presName="CompostProcess" presStyleCnt="0">
        <dgm:presLayoutVars>
          <dgm:dir/>
          <dgm:resizeHandles val="exact"/>
        </dgm:presLayoutVars>
      </dgm:prSet>
      <dgm:spPr/>
    </dgm:pt>
    <dgm:pt modelId="{F5D28DF0-40FD-4526-9180-BD98709DED1B}" type="pres">
      <dgm:prSet presAssocID="{7B662CCF-1CAD-4E19-856D-6107461322C0}" presName="arrow" presStyleLbl="bgShp" presStyleIdx="0" presStyleCnt="1" custScaleX="117647"/>
      <dgm:spPr/>
    </dgm:pt>
    <dgm:pt modelId="{D48658E6-B6D1-47E5-82F5-DE6724CB29BA}" type="pres">
      <dgm:prSet presAssocID="{7B662CCF-1CAD-4E19-856D-6107461322C0}" presName="linearProcess" presStyleCnt="0"/>
      <dgm:spPr/>
    </dgm:pt>
    <dgm:pt modelId="{337FD5C8-48F6-4CD2-8087-B749F2A8C6CB}" type="pres">
      <dgm:prSet presAssocID="{53B56AA5-DDB1-4A05-8AC7-5E51ACA151C6}" presName="textNode" presStyleLbl="node1" presStyleIdx="0" presStyleCnt="3" custScaleX="54780" custScaleY="181818" custLinFactNeighborX="-36545">
        <dgm:presLayoutVars>
          <dgm:bulletEnabled val="1"/>
        </dgm:presLayoutVars>
      </dgm:prSet>
      <dgm:spPr/>
      <dgm:t>
        <a:bodyPr/>
        <a:lstStyle/>
        <a:p>
          <a:endParaRPr lang="en-US"/>
        </a:p>
      </dgm:t>
    </dgm:pt>
    <dgm:pt modelId="{E252186E-AED8-4C69-93CC-4AE65A3F2497}" type="pres">
      <dgm:prSet presAssocID="{9B386810-E19E-49EC-BC63-12E547B6982F}" presName="sibTrans" presStyleCnt="0"/>
      <dgm:spPr/>
    </dgm:pt>
    <dgm:pt modelId="{3676F5D1-E7C3-4B8A-B3D3-B0620EC1A9D3}" type="pres">
      <dgm:prSet presAssocID="{BB7E613B-029A-4560-93AF-AEA99A9756EB}" presName="textNode" presStyleLbl="node1" presStyleIdx="1" presStyleCnt="3" custScaleX="55306" custScaleY="204045" custLinFactX="-1105" custLinFactNeighborX="-100000" custLinFactNeighborY="-250">
        <dgm:presLayoutVars>
          <dgm:bulletEnabled val="1"/>
        </dgm:presLayoutVars>
      </dgm:prSet>
      <dgm:spPr/>
      <dgm:t>
        <a:bodyPr/>
        <a:lstStyle/>
        <a:p>
          <a:endParaRPr lang="en-US"/>
        </a:p>
      </dgm:t>
    </dgm:pt>
    <dgm:pt modelId="{EF63AB0A-000A-44EC-B033-FD220885B1FB}" type="pres">
      <dgm:prSet presAssocID="{93503BEF-7408-486E-A726-1C3A88257E69}" presName="sibTrans" presStyleCnt="0"/>
      <dgm:spPr/>
    </dgm:pt>
    <dgm:pt modelId="{C6C3A903-7C5F-4F2D-AD0D-81C93AB7A188}" type="pres">
      <dgm:prSet presAssocID="{3222663E-A60E-4658-9505-CF5154424A4F}" presName="textNode" presStyleLbl="node1" presStyleIdx="2" presStyleCnt="3" custScaleX="69482" custLinFactX="-3957" custLinFactNeighborX="-100000" custLinFactNeighborY="1923">
        <dgm:presLayoutVars>
          <dgm:bulletEnabled val="1"/>
        </dgm:presLayoutVars>
      </dgm:prSet>
      <dgm:spPr/>
      <dgm:t>
        <a:bodyPr/>
        <a:lstStyle/>
        <a:p>
          <a:endParaRPr lang="en-US"/>
        </a:p>
      </dgm:t>
    </dgm:pt>
  </dgm:ptLst>
  <dgm:cxnLst>
    <dgm:cxn modelId="{E1FBA413-6A48-4D74-90AC-999AA6F44181}" type="presOf" srcId="{7B662CCF-1CAD-4E19-856D-6107461322C0}" destId="{D2099B71-19CC-47D2-BE08-3E2D7F6C77EF}" srcOrd="0" destOrd="0" presId="urn:microsoft.com/office/officeart/2005/8/layout/hProcess9"/>
    <dgm:cxn modelId="{3AAB1A94-C06A-4B8D-A2D4-8F4C014561D7}" srcId="{7B662CCF-1CAD-4E19-856D-6107461322C0}" destId="{53B56AA5-DDB1-4A05-8AC7-5E51ACA151C6}" srcOrd="0" destOrd="0" parTransId="{92EB2986-9E55-4A61-BA34-FD12D9BCBB6E}" sibTransId="{9B386810-E19E-49EC-BC63-12E547B6982F}"/>
    <dgm:cxn modelId="{E487CC7B-0781-40B8-8E44-7078A9B10391}" srcId="{7B662CCF-1CAD-4E19-856D-6107461322C0}" destId="{BB7E613B-029A-4560-93AF-AEA99A9756EB}" srcOrd="1" destOrd="0" parTransId="{0E3BA3A7-2E49-4F0E-A713-B9B028BFE65D}" sibTransId="{93503BEF-7408-486E-A726-1C3A88257E69}"/>
    <dgm:cxn modelId="{1A1A09BC-A68D-409B-ABF8-85EC8BCEB511}" type="presOf" srcId="{BB7E613B-029A-4560-93AF-AEA99A9756EB}" destId="{3676F5D1-E7C3-4B8A-B3D3-B0620EC1A9D3}" srcOrd="0" destOrd="0" presId="urn:microsoft.com/office/officeart/2005/8/layout/hProcess9"/>
    <dgm:cxn modelId="{717B09C4-FE00-4AB8-BBED-FECD26A69F2F}" srcId="{7B662CCF-1CAD-4E19-856D-6107461322C0}" destId="{3222663E-A60E-4658-9505-CF5154424A4F}" srcOrd="2" destOrd="0" parTransId="{4EB335BC-4297-4C5E-B76B-DD944DDF11CA}" sibTransId="{4B441C72-17A6-44AA-AF98-6C6010D2EF60}"/>
    <dgm:cxn modelId="{E69EC959-9C9D-4D71-ACEA-118C7431A2D3}" type="presOf" srcId="{3222663E-A60E-4658-9505-CF5154424A4F}" destId="{C6C3A903-7C5F-4F2D-AD0D-81C93AB7A188}" srcOrd="0" destOrd="0" presId="urn:microsoft.com/office/officeart/2005/8/layout/hProcess9"/>
    <dgm:cxn modelId="{1DFB9F68-A093-4402-B4FC-CD1319797A64}" type="presOf" srcId="{53B56AA5-DDB1-4A05-8AC7-5E51ACA151C6}" destId="{337FD5C8-48F6-4CD2-8087-B749F2A8C6CB}" srcOrd="0" destOrd="0" presId="urn:microsoft.com/office/officeart/2005/8/layout/hProcess9"/>
    <dgm:cxn modelId="{F555B17A-6A68-49D2-923D-97E962D0E923}" type="presParOf" srcId="{D2099B71-19CC-47D2-BE08-3E2D7F6C77EF}" destId="{F5D28DF0-40FD-4526-9180-BD98709DED1B}" srcOrd="0" destOrd="0" presId="urn:microsoft.com/office/officeart/2005/8/layout/hProcess9"/>
    <dgm:cxn modelId="{3FEE618A-A9C0-467C-9DFE-2BDD8F46B3B4}" type="presParOf" srcId="{D2099B71-19CC-47D2-BE08-3E2D7F6C77EF}" destId="{D48658E6-B6D1-47E5-82F5-DE6724CB29BA}" srcOrd="1" destOrd="0" presId="urn:microsoft.com/office/officeart/2005/8/layout/hProcess9"/>
    <dgm:cxn modelId="{6C113B39-CE22-4F40-AA16-CFD517288E9B}" type="presParOf" srcId="{D48658E6-B6D1-47E5-82F5-DE6724CB29BA}" destId="{337FD5C8-48F6-4CD2-8087-B749F2A8C6CB}" srcOrd="0" destOrd="0" presId="urn:microsoft.com/office/officeart/2005/8/layout/hProcess9"/>
    <dgm:cxn modelId="{D3775CC1-BFD7-4129-A2C0-9339DA0451BB}" type="presParOf" srcId="{D48658E6-B6D1-47E5-82F5-DE6724CB29BA}" destId="{E252186E-AED8-4C69-93CC-4AE65A3F2497}" srcOrd="1" destOrd="0" presId="urn:microsoft.com/office/officeart/2005/8/layout/hProcess9"/>
    <dgm:cxn modelId="{63C944EA-7773-4F55-BD44-BE3384D989EE}" type="presParOf" srcId="{D48658E6-B6D1-47E5-82F5-DE6724CB29BA}" destId="{3676F5D1-E7C3-4B8A-B3D3-B0620EC1A9D3}" srcOrd="2" destOrd="0" presId="urn:microsoft.com/office/officeart/2005/8/layout/hProcess9"/>
    <dgm:cxn modelId="{E5927A66-0B89-4E6A-9FB0-E9186AE1A331}" type="presParOf" srcId="{D48658E6-B6D1-47E5-82F5-DE6724CB29BA}" destId="{EF63AB0A-000A-44EC-B033-FD220885B1FB}" srcOrd="3" destOrd="0" presId="urn:microsoft.com/office/officeart/2005/8/layout/hProcess9"/>
    <dgm:cxn modelId="{B5AA4DBE-F25D-40E1-A1DE-7A95E18B026C}" type="presParOf" srcId="{D48658E6-B6D1-47E5-82F5-DE6724CB29BA}" destId="{C6C3A903-7C5F-4F2D-AD0D-81C93AB7A188}" srcOrd="4"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A32541-FE0B-4689-89EE-B5E11AAA8427}">
      <dsp:nvSpPr>
        <dsp:cNvPr id="0" name=""/>
        <dsp:cNvSpPr/>
      </dsp:nvSpPr>
      <dsp:spPr>
        <a:xfrm>
          <a:off x="777240" y="0"/>
          <a:ext cx="6827520" cy="4267200"/>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C66639-F02D-4C81-8FF6-FAE4357A3119}">
      <dsp:nvSpPr>
        <dsp:cNvPr id="0" name=""/>
        <dsp:cNvSpPr/>
      </dsp:nvSpPr>
      <dsp:spPr>
        <a:xfrm>
          <a:off x="1449750" y="3173089"/>
          <a:ext cx="157032" cy="15703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FB34EA-B2D0-4AD3-9AC4-013AA383A129}">
      <dsp:nvSpPr>
        <dsp:cNvPr id="0" name=""/>
        <dsp:cNvSpPr/>
      </dsp:nvSpPr>
      <dsp:spPr>
        <a:xfrm>
          <a:off x="1528267" y="3251606"/>
          <a:ext cx="1167505" cy="1015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209" tIns="0" rIns="0" bIns="0" numCol="1" spcCol="1270" anchor="t" anchorCtr="0">
          <a:noAutofit/>
        </a:bodyPr>
        <a:lstStyle/>
        <a:p>
          <a:pPr lvl="0" algn="l" defTabSz="755650">
            <a:lnSpc>
              <a:spcPct val="90000"/>
            </a:lnSpc>
            <a:spcBef>
              <a:spcPct val="0"/>
            </a:spcBef>
            <a:spcAft>
              <a:spcPct val="35000"/>
            </a:spcAft>
          </a:pPr>
          <a:r>
            <a:rPr lang="en-US" sz="1700" kern="1200" dirty="0" smtClean="0"/>
            <a:t>Design</a:t>
          </a:r>
          <a:endParaRPr lang="en-US" sz="1700" kern="1200" dirty="0"/>
        </a:p>
      </dsp:txBody>
      <dsp:txXfrm>
        <a:off x="1528267" y="3251606"/>
        <a:ext cx="1167505" cy="1015593"/>
      </dsp:txXfrm>
    </dsp:sp>
    <dsp:sp modelId="{DEA70902-AB31-4D09-9417-3CD9FCB096B9}">
      <dsp:nvSpPr>
        <dsp:cNvPr id="0" name=""/>
        <dsp:cNvSpPr/>
      </dsp:nvSpPr>
      <dsp:spPr>
        <a:xfrm>
          <a:off x="2559222" y="2180539"/>
          <a:ext cx="273100" cy="2731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B46633-A6C4-4ACA-9C32-EB0C2E05DEF0}">
      <dsp:nvSpPr>
        <dsp:cNvPr id="0" name=""/>
        <dsp:cNvSpPr/>
      </dsp:nvSpPr>
      <dsp:spPr>
        <a:xfrm>
          <a:off x="2695773" y="2317089"/>
          <a:ext cx="1433779" cy="1950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10" tIns="0" rIns="0" bIns="0" numCol="1" spcCol="1270" anchor="t" anchorCtr="0">
          <a:noAutofit/>
        </a:bodyPr>
        <a:lstStyle/>
        <a:p>
          <a:pPr lvl="0" algn="l" defTabSz="755650">
            <a:lnSpc>
              <a:spcPct val="90000"/>
            </a:lnSpc>
            <a:spcBef>
              <a:spcPct val="0"/>
            </a:spcBef>
            <a:spcAft>
              <a:spcPct val="35000"/>
            </a:spcAft>
          </a:pPr>
          <a:r>
            <a:rPr lang="en-US" sz="1700" kern="1200" dirty="0" smtClean="0"/>
            <a:t>R/W</a:t>
          </a:r>
          <a:endParaRPr lang="en-US" sz="1700" kern="1200" dirty="0"/>
        </a:p>
      </dsp:txBody>
      <dsp:txXfrm>
        <a:off x="2695773" y="2317089"/>
        <a:ext cx="1433779" cy="1950110"/>
      </dsp:txXfrm>
    </dsp:sp>
    <dsp:sp modelId="{960912C8-4A46-474B-99A7-8930E7C545FB}">
      <dsp:nvSpPr>
        <dsp:cNvPr id="0" name=""/>
        <dsp:cNvSpPr/>
      </dsp:nvSpPr>
      <dsp:spPr>
        <a:xfrm>
          <a:off x="3975933" y="1449141"/>
          <a:ext cx="361858" cy="36185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B6C151-9150-4594-8CEE-40654DEB5A80}">
      <dsp:nvSpPr>
        <dsp:cNvPr id="0" name=""/>
        <dsp:cNvSpPr/>
      </dsp:nvSpPr>
      <dsp:spPr>
        <a:xfrm>
          <a:off x="4156862" y="1630070"/>
          <a:ext cx="1433779" cy="26371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1741" tIns="0" rIns="0" bIns="0" numCol="1" spcCol="1270" anchor="t" anchorCtr="0">
          <a:noAutofit/>
        </a:bodyPr>
        <a:lstStyle/>
        <a:p>
          <a:pPr lvl="0" algn="l" defTabSz="755650">
            <a:lnSpc>
              <a:spcPct val="90000"/>
            </a:lnSpc>
            <a:spcBef>
              <a:spcPct val="0"/>
            </a:spcBef>
            <a:spcAft>
              <a:spcPct val="35000"/>
            </a:spcAft>
          </a:pPr>
          <a:r>
            <a:rPr lang="en-US" sz="1700" kern="1200" dirty="0" smtClean="0"/>
            <a:t>Utilities</a:t>
          </a:r>
          <a:endParaRPr lang="en-US" sz="1700" kern="1200" dirty="0"/>
        </a:p>
      </dsp:txBody>
      <dsp:txXfrm>
        <a:off x="4156862" y="1630070"/>
        <a:ext cx="1433779" cy="2637129"/>
      </dsp:txXfrm>
    </dsp:sp>
    <dsp:sp modelId="{A68E3B85-E0CA-48F4-AAC7-BD8479177487}">
      <dsp:nvSpPr>
        <dsp:cNvPr id="0" name=""/>
        <dsp:cNvSpPr/>
      </dsp:nvSpPr>
      <dsp:spPr>
        <a:xfrm>
          <a:off x="5518952" y="965240"/>
          <a:ext cx="484753" cy="48475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EE3DCE-573C-4493-BE5E-3B08E94B2678}">
      <dsp:nvSpPr>
        <dsp:cNvPr id="0" name=""/>
        <dsp:cNvSpPr/>
      </dsp:nvSpPr>
      <dsp:spPr>
        <a:xfrm>
          <a:off x="5761329" y="1207617"/>
          <a:ext cx="1433779" cy="3059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861" tIns="0" rIns="0" bIns="0" numCol="1" spcCol="1270" anchor="t" anchorCtr="0">
          <a:noAutofit/>
        </a:bodyPr>
        <a:lstStyle/>
        <a:p>
          <a:pPr lvl="0" algn="l" defTabSz="755650">
            <a:lnSpc>
              <a:spcPct val="90000"/>
            </a:lnSpc>
            <a:spcBef>
              <a:spcPct val="0"/>
            </a:spcBef>
            <a:spcAft>
              <a:spcPct val="35000"/>
            </a:spcAft>
          </a:pPr>
          <a:r>
            <a:rPr lang="en-US" sz="1700" kern="1200" dirty="0" smtClean="0"/>
            <a:t>Road Construction</a:t>
          </a:r>
          <a:endParaRPr lang="en-US" sz="1700" kern="1200" dirty="0"/>
        </a:p>
      </dsp:txBody>
      <dsp:txXfrm>
        <a:off x="5761329" y="1207617"/>
        <a:ext cx="1433779" cy="30595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A32541-FE0B-4689-89EE-B5E11AAA8427}">
      <dsp:nvSpPr>
        <dsp:cNvPr id="0" name=""/>
        <dsp:cNvSpPr/>
      </dsp:nvSpPr>
      <dsp:spPr>
        <a:xfrm>
          <a:off x="777240" y="0"/>
          <a:ext cx="6827520" cy="4267200"/>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C66639-F02D-4C81-8FF6-FAE4357A3119}">
      <dsp:nvSpPr>
        <dsp:cNvPr id="0" name=""/>
        <dsp:cNvSpPr/>
      </dsp:nvSpPr>
      <dsp:spPr>
        <a:xfrm>
          <a:off x="1449750" y="3173089"/>
          <a:ext cx="157032" cy="15703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FB34EA-B2D0-4AD3-9AC4-013AA383A129}">
      <dsp:nvSpPr>
        <dsp:cNvPr id="0" name=""/>
        <dsp:cNvSpPr/>
      </dsp:nvSpPr>
      <dsp:spPr>
        <a:xfrm>
          <a:off x="1528267" y="3251606"/>
          <a:ext cx="1167505" cy="1015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209" tIns="0" rIns="0" bIns="0" numCol="1" spcCol="1270" anchor="t" anchorCtr="0">
          <a:noAutofit/>
        </a:bodyPr>
        <a:lstStyle/>
        <a:p>
          <a:pPr lvl="0" algn="l" defTabSz="755650">
            <a:lnSpc>
              <a:spcPct val="90000"/>
            </a:lnSpc>
            <a:spcBef>
              <a:spcPct val="0"/>
            </a:spcBef>
            <a:spcAft>
              <a:spcPct val="35000"/>
            </a:spcAft>
          </a:pPr>
          <a:r>
            <a:rPr lang="en-US" sz="1700" kern="1200" dirty="0" smtClean="0"/>
            <a:t>Design</a:t>
          </a:r>
          <a:endParaRPr lang="en-US" sz="1700" kern="1200" dirty="0"/>
        </a:p>
      </dsp:txBody>
      <dsp:txXfrm>
        <a:off x="1528267" y="3251606"/>
        <a:ext cx="1167505" cy="1015593"/>
      </dsp:txXfrm>
    </dsp:sp>
    <dsp:sp modelId="{DEA70902-AB31-4D09-9417-3CD9FCB096B9}">
      <dsp:nvSpPr>
        <dsp:cNvPr id="0" name=""/>
        <dsp:cNvSpPr/>
      </dsp:nvSpPr>
      <dsp:spPr>
        <a:xfrm>
          <a:off x="2559222" y="2180539"/>
          <a:ext cx="273100" cy="2731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B46633-A6C4-4ACA-9C32-EB0C2E05DEF0}">
      <dsp:nvSpPr>
        <dsp:cNvPr id="0" name=""/>
        <dsp:cNvSpPr/>
      </dsp:nvSpPr>
      <dsp:spPr>
        <a:xfrm>
          <a:off x="2695773" y="2317089"/>
          <a:ext cx="1433779" cy="1950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10" tIns="0" rIns="0" bIns="0" numCol="1" spcCol="1270" anchor="t" anchorCtr="0">
          <a:noAutofit/>
        </a:bodyPr>
        <a:lstStyle/>
        <a:p>
          <a:pPr lvl="0" algn="l" defTabSz="755650">
            <a:lnSpc>
              <a:spcPct val="90000"/>
            </a:lnSpc>
            <a:spcBef>
              <a:spcPct val="0"/>
            </a:spcBef>
            <a:spcAft>
              <a:spcPct val="35000"/>
            </a:spcAft>
          </a:pPr>
          <a:r>
            <a:rPr lang="en-US" sz="1700" kern="1200" dirty="0" smtClean="0"/>
            <a:t>R/W</a:t>
          </a:r>
          <a:endParaRPr lang="en-US" sz="1700" kern="1200" dirty="0"/>
        </a:p>
      </dsp:txBody>
      <dsp:txXfrm>
        <a:off x="2695773" y="2317089"/>
        <a:ext cx="1433779" cy="1950110"/>
      </dsp:txXfrm>
    </dsp:sp>
    <dsp:sp modelId="{960912C8-4A46-474B-99A7-8930E7C545FB}">
      <dsp:nvSpPr>
        <dsp:cNvPr id="0" name=""/>
        <dsp:cNvSpPr/>
      </dsp:nvSpPr>
      <dsp:spPr>
        <a:xfrm>
          <a:off x="3975933" y="1449141"/>
          <a:ext cx="361858" cy="36185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B6C151-9150-4594-8CEE-40654DEB5A80}">
      <dsp:nvSpPr>
        <dsp:cNvPr id="0" name=""/>
        <dsp:cNvSpPr/>
      </dsp:nvSpPr>
      <dsp:spPr>
        <a:xfrm>
          <a:off x="4156862" y="1630070"/>
          <a:ext cx="1433779" cy="26371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1741" tIns="0" rIns="0" bIns="0" numCol="1" spcCol="1270" anchor="t" anchorCtr="0">
          <a:noAutofit/>
        </a:bodyPr>
        <a:lstStyle/>
        <a:p>
          <a:pPr lvl="0" algn="l" defTabSz="755650">
            <a:lnSpc>
              <a:spcPct val="90000"/>
            </a:lnSpc>
            <a:spcBef>
              <a:spcPct val="0"/>
            </a:spcBef>
            <a:spcAft>
              <a:spcPct val="35000"/>
            </a:spcAft>
          </a:pPr>
          <a:r>
            <a:rPr lang="en-US" sz="1700" kern="1200" dirty="0" smtClean="0"/>
            <a:t>Utilities</a:t>
          </a:r>
          <a:endParaRPr lang="en-US" sz="1700" kern="1200" dirty="0"/>
        </a:p>
      </dsp:txBody>
      <dsp:txXfrm>
        <a:off x="4156862" y="1630070"/>
        <a:ext cx="1433779" cy="2637129"/>
      </dsp:txXfrm>
    </dsp:sp>
    <dsp:sp modelId="{A68E3B85-E0CA-48F4-AAC7-BD8479177487}">
      <dsp:nvSpPr>
        <dsp:cNvPr id="0" name=""/>
        <dsp:cNvSpPr/>
      </dsp:nvSpPr>
      <dsp:spPr>
        <a:xfrm>
          <a:off x="5518952" y="965240"/>
          <a:ext cx="484753" cy="48475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EE3DCE-573C-4493-BE5E-3B08E94B2678}">
      <dsp:nvSpPr>
        <dsp:cNvPr id="0" name=""/>
        <dsp:cNvSpPr/>
      </dsp:nvSpPr>
      <dsp:spPr>
        <a:xfrm>
          <a:off x="5761329" y="1207617"/>
          <a:ext cx="1433779" cy="3059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861" tIns="0" rIns="0" bIns="0" numCol="1" spcCol="1270" anchor="t" anchorCtr="0">
          <a:noAutofit/>
        </a:bodyPr>
        <a:lstStyle/>
        <a:p>
          <a:pPr lvl="0" algn="l" defTabSz="755650">
            <a:lnSpc>
              <a:spcPct val="90000"/>
            </a:lnSpc>
            <a:spcBef>
              <a:spcPct val="0"/>
            </a:spcBef>
            <a:spcAft>
              <a:spcPct val="35000"/>
            </a:spcAft>
          </a:pPr>
          <a:r>
            <a:rPr lang="en-US" sz="1700" kern="1200" dirty="0" smtClean="0"/>
            <a:t>Road Construction</a:t>
          </a:r>
          <a:endParaRPr lang="en-US" sz="1700" kern="1200" dirty="0"/>
        </a:p>
      </dsp:txBody>
      <dsp:txXfrm>
        <a:off x="5761329" y="1207617"/>
        <a:ext cx="1433779" cy="30595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41EFD3-E2B0-4C44-8205-9D51A43DFB91}">
      <dsp:nvSpPr>
        <dsp:cNvPr id="0" name=""/>
        <dsp:cNvSpPr/>
      </dsp:nvSpPr>
      <dsp:spPr>
        <a:xfrm>
          <a:off x="0" y="101600"/>
          <a:ext cx="7315200" cy="4571999"/>
        </a:xfrm>
        <a:prstGeom prst="swooshArrow">
          <a:avLst>
            <a:gd name="adj1" fmla="val 25000"/>
            <a:gd name="adj2" fmla="val 2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D34DD3-8A72-4E26-ADC7-2E22C767D6C0}">
      <dsp:nvSpPr>
        <dsp:cNvPr id="0" name=""/>
        <dsp:cNvSpPr/>
      </dsp:nvSpPr>
      <dsp:spPr>
        <a:xfrm>
          <a:off x="720547" y="3501339"/>
          <a:ext cx="168249" cy="168249"/>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2238B2-5C6F-4BBA-BCCC-F2FFC1835EAD}">
      <dsp:nvSpPr>
        <dsp:cNvPr id="0" name=""/>
        <dsp:cNvSpPr/>
      </dsp:nvSpPr>
      <dsp:spPr>
        <a:xfrm>
          <a:off x="4" y="3276596"/>
          <a:ext cx="958291" cy="1088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152" tIns="0" rIns="0" bIns="0" numCol="1" spcCol="1270" anchor="t" anchorCtr="0">
          <a:noAutofit/>
        </a:bodyPr>
        <a:lstStyle/>
        <a:p>
          <a:pPr lvl="0" algn="l" defTabSz="666750">
            <a:lnSpc>
              <a:spcPct val="90000"/>
            </a:lnSpc>
            <a:spcBef>
              <a:spcPct val="0"/>
            </a:spcBef>
            <a:spcAft>
              <a:spcPct val="35000"/>
            </a:spcAft>
          </a:pPr>
          <a:r>
            <a:rPr lang="en-US" sz="1500" kern="1200" dirty="0" smtClean="0"/>
            <a:t>Design</a:t>
          </a:r>
          <a:endParaRPr lang="en-US" sz="1500" kern="1200" dirty="0"/>
        </a:p>
      </dsp:txBody>
      <dsp:txXfrm>
        <a:off x="4" y="3276596"/>
        <a:ext cx="958291" cy="1088136"/>
      </dsp:txXfrm>
    </dsp:sp>
    <dsp:sp modelId="{6C11740F-91A2-493E-9E42-5268FE4E0FA3}">
      <dsp:nvSpPr>
        <dsp:cNvPr id="0" name=""/>
        <dsp:cNvSpPr/>
      </dsp:nvSpPr>
      <dsp:spPr>
        <a:xfrm>
          <a:off x="1005840" y="3119120"/>
          <a:ext cx="263347" cy="263347"/>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B928FA-1B9F-492B-8520-FD4F7CA8E6C3}">
      <dsp:nvSpPr>
        <dsp:cNvPr id="0" name=""/>
        <dsp:cNvSpPr/>
      </dsp:nvSpPr>
      <dsp:spPr>
        <a:xfrm>
          <a:off x="76195" y="2209801"/>
          <a:ext cx="1214323" cy="1915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542" tIns="0" rIns="0" bIns="0" numCol="1" spcCol="1270" anchor="t" anchorCtr="0">
          <a:noAutofit/>
        </a:bodyPr>
        <a:lstStyle/>
        <a:p>
          <a:pPr lvl="0" algn="l" defTabSz="666750">
            <a:lnSpc>
              <a:spcPct val="90000"/>
            </a:lnSpc>
            <a:spcBef>
              <a:spcPct val="0"/>
            </a:spcBef>
            <a:spcAft>
              <a:spcPct val="35000"/>
            </a:spcAft>
          </a:pPr>
          <a:r>
            <a:rPr lang="en-US" sz="1500" kern="1200" dirty="0" smtClean="0"/>
            <a:t>Early Utility Coordination</a:t>
          </a:r>
          <a:endParaRPr lang="en-US" sz="1500" kern="1200" dirty="0"/>
        </a:p>
      </dsp:txBody>
      <dsp:txXfrm>
        <a:off x="76195" y="2209801"/>
        <a:ext cx="1214323" cy="1915668"/>
      </dsp:txXfrm>
    </dsp:sp>
    <dsp:sp modelId="{9C476241-3F48-40B3-B35D-96E647FABB1B}">
      <dsp:nvSpPr>
        <dsp:cNvPr id="0" name=""/>
        <dsp:cNvSpPr/>
      </dsp:nvSpPr>
      <dsp:spPr>
        <a:xfrm>
          <a:off x="2133599" y="2286000"/>
          <a:ext cx="351129" cy="351129"/>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5FA018-CCBF-4911-86E5-C709A7BBFA40}">
      <dsp:nvSpPr>
        <dsp:cNvPr id="0" name=""/>
        <dsp:cNvSpPr/>
      </dsp:nvSpPr>
      <dsp:spPr>
        <a:xfrm>
          <a:off x="1752605" y="1676397"/>
          <a:ext cx="1411833" cy="2569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056" tIns="0" rIns="0" bIns="0" numCol="1" spcCol="1270" anchor="t" anchorCtr="0">
          <a:noAutofit/>
        </a:bodyPr>
        <a:lstStyle/>
        <a:p>
          <a:pPr lvl="0" algn="l" defTabSz="666750">
            <a:lnSpc>
              <a:spcPct val="90000"/>
            </a:lnSpc>
            <a:spcBef>
              <a:spcPct val="0"/>
            </a:spcBef>
            <a:spcAft>
              <a:spcPct val="35000"/>
            </a:spcAft>
          </a:pPr>
          <a:r>
            <a:rPr lang="en-US" sz="1500" kern="1200" dirty="0" smtClean="0"/>
            <a:t>R/W</a:t>
          </a:r>
          <a:endParaRPr lang="en-US" sz="1500" kern="1200" dirty="0"/>
        </a:p>
      </dsp:txBody>
      <dsp:txXfrm>
        <a:off x="1752605" y="1676397"/>
        <a:ext cx="1411833" cy="2569464"/>
      </dsp:txXfrm>
    </dsp:sp>
    <dsp:sp modelId="{D75D3E2D-46F2-4DDB-9DCE-EFF9E1C37219}">
      <dsp:nvSpPr>
        <dsp:cNvPr id="0" name=""/>
        <dsp:cNvSpPr/>
      </dsp:nvSpPr>
      <dsp:spPr>
        <a:xfrm>
          <a:off x="3581401" y="1600200"/>
          <a:ext cx="453542" cy="45354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CBFA3A-581F-450B-BB19-FAD99572B054}">
      <dsp:nvSpPr>
        <dsp:cNvPr id="0" name=""/>
        <dsp:cNvSpPr/>
      </dsp:nvSpPr>
      <dsp:spPr>
        <a:xfrm>
          <a:off x="2667004" y="685812"/>
          <a:ext cx="1463040" cy="3063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323" tIns="0" rIns="0" bIns="0" numCol="1" spcCol="1270" anchor="t" anchorCtr="0">
          <a:noAutofit/>
        </a:bodyPr>
        <a:lstStyle/>
        <a:p>
          <a:pPr lvl="0" algn="l" defTabSz="666750">
            <a:lnSpc>
              <a:spcPct val="90000"/>
            </a:lnSpc>
            <a:spcBef>
              <a:spcPct val="0"/>
            </a:spcBef>
            <a:spcAft>
              <a:spcPct val="35000"/>
            </a:spcAft>
          </a:pPr>
          <a:r>
            <a:rPr lang="en-US" sz="1500" kern="1200" dirty="0" smtClean="0"/>
            <a:t>Final Utility Coordination</a:t>
          </a:r>
          <a:endParaRPr lang="en-US" sz="1500" kern="1200" dirty="0"/>
        </a:p>
      </dsp:txBody>
      <dsp:txXfrm>
        <a:off x="2667004" y="685812"/>
        <a:ext cx="1463040" cy="3063240"/>
      </dsp:txXfrm>
    </dsp:sp>
    <dsp:sp modelId="{D4DC2ED2-7C6B-4C20-840D-68D601B91A7B}">
      <dsp:nvSpPr>
        <dsp:cNvPr id="0" name=""/>
        <dsp:cNvSpPr/>
      </dsp:nvSpPr>
      <dsp:spPr>
        <a:xfrm>
          <a:off x="5181598" y="990600"/>
          <a:ext cx="577900" cy="57790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1F2B34-2CEE-4606-9F33-294647C14955}">
      <dsp:nvSpPr>
        <dsp:cNvPr id="0" name=""/>
        <dsp:cNvSpPr/>
      </dsp:nvSpPr>
      <dsp:spPr>
        <a:xfrm>
          <a:off x="4495804" y="304797"/>
          <a:ext cx="1463040" cy="3364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6218" tIns="0" rIns="0" bIns="0" numCol="1" spcCol="1270" anchor="t" anchorCtr="0">
          <a:noAutofit/>
        </a:bodyPr>
        <a:lstStyle/>
        <a:p>
          <a:pPr lvl="0" algn="l" defTabSz="666750">
            <a:lnSpc>
              <a:spcPct val="90000"/>
            </a:lnSpc>
            <a:spcBef>
              <a:spcPct val="0"/>
            </a:spcBef>
            <a:spcAft>
              <a:spcPct val="35000"/>
            </a:spcAft>
          </a:pPr>
          <a:r>
            <a:rPr lang="en-US" sz="1500" kern="1200" dirty="0" smtClean="0"/>
            <a:t>Road Construction</a:t>
          </a:r>
          <a:endParaRPr lang="en-US" sz="1500" kern="1200" dirty="0"/>
        </a:p>
      </dsp:txBody>
      <dsp:txXfrm>
        <a:off x="4495804" y="304797"/>
        <a:ext cx="1463040" cy="33649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41EFD3-E2B0-4C44-8205-9D51A43DFB91}">
      <dsp:nvSpPr>
        <dsp:cNvPr id="0" name=""/>
        <dsp:cNvSpPr/>
      </dsp:nvSpPr>
      <dsp:spPr>
        <a:xfrm>
          <a:off x="0" y="101600"/>
          <a:ext cx="7315200" cy="4571999"/>
        </a:xfrm>
        <a:prstGeom prst="swooshArrow">
          <a:avLst>
            <a:gd name="adj1" fmla="val 25000"/>
            <a:gd name="adj2" fmla="val 2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D34DD3-8A72-4E26-ADC7-2E22C767D6C0}">
      <dsp:nvSpPr>
        <dsp:cNvPr id="0" name=""/>
        <dsp:cNvSpPr/>
      </dsp:nvSpPr>
      <dsp:spPr>
        <a:xfrm>
          <a:off x="720547" y="3501339"/>
          <a:ext cx="168249" cy="168249"/>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2238B2-5C6F-4BBA-BCCC-F2FFC1835EAD}">
      <dsp:nvSpPr>
        <dsp:cNvPr id="0" name=""/>
        <dsp:cNvSpPr/>
      </dsp:nvSpPr>
      <dsp:spPr>
        <a:xfrm>
          <a:off x="4" y="3276596"/>
          <a:ext cx="958291" cy="1088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152" tIns="0" rIns="0" bIns="0" numCol="1" spcCol="1270" anchor="t" anchorCtr="0">
          <a:noAutofit/>
        </a:bodyPr>
        <a:lstStyle/>
        <a:p>
          <a:pPr lvl="0" algn="l" defTabSz="666750">
            <a:lnSpc>
              <a:spcPct val="90000"/>
            </a:lnSpc>
            <a:spcBef>
              <a:spcPct val="0"/>
            </a:spcBef>
            <a:spcAft>
              <a:spcPct val="35000"/>
            </a:spcAft>
          </a:pPr>
          <a:r>
            <a:rPr lang="en-US" sz="1500" kern="1200" dirty="0" smtClean="0"/>
            <a:t>Design</a:t>
          </a:r>
          <a:endParaRPr lang="en-US" sz="1500" kern="1200" dirty="0"/>
        </a:p>
      </dsp:txBody>
      <dsp:txXfrm>
        <a:off x="4" y="3276596"/>
        <a:ext cx="958291" cy="1088136"/>
      </dsp:txXfrm>
    </dsp:sp>
    <dsp:sp modelId="{6C11740F-91A2-493E-9E42-5268FE4E0FA3}">
      <dsp:nvSpPr>
        <dsp:cNvPr id="0" name=""/>
        <dsp:cNvSpPr/>
      </dsp:nvSpPr>
      <dsp:spPr>
        <a:xfrm>
          <a:off x="1005840" y="3119120"/>
          <a:ext cx="263347" cy="263347"/>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B928FA-1B9F-492B-8520-FD4F7CA8E6C3}">
      <dsp:nvSpPr>
        <dsp:cNvPr id="0" name=""/>
        <dsp:cNvSpPr/>
      </dsp:nvSpPr>
      <dsp:spPr>
        <a:xfrm>
          <a:off x="76195" y="2209801"/>
          <a:ext cx="1214323" cy="1915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542" tIns="0" rIns="0" bIns="0" numCol="1" spcCol="1270" anchor="t" anchorCtr="0">
          <a:noAutofit/>
        </a:bodyPr>
        <a:lstStyle/>
        <a:p>
          <a:pPr lvl="0" algn="l" defTabSz="666750">
            <a:lnSpc>
              <a:spcPct val="90000"/>
            </a:lnSpc>
            <a:spcBef>
              <a:spcPct val="0"/>
            </a:spcBef>
            <a:spcAft>
              <a:spcPct val="35000"/>
            </a:spcAft>
          </a:pPr>
          <a:r>
            <a:rPr lang="en-US" sz="1500" kern="1200" dirty="0" smtClean="0"/>
            <a:t>Early Utility Coordination</a:t>
          </a:r>
          <a:endParaRPr lang="en-US" sz="1500" kern="1200" dirty="0"/>
        </a:p>
      </dsp:txBody>
      <dsp:txXfrm>
        <a:off x="76195" y="2209801"/>
        <a:ext cx="1214323" cy="1915668"/>
      </dsp:txXfrm>
    </dsp:sp>
    <dsp:sp modelId="{9C476241-3F48-40B3-B35D-96E647FABB1B}">
      <dsp:nvSpPr>
        <dsp:cNvPr id="0" name=""/>
        <dsp:cNvSpPr/>
      </dsp:nvSpPr>
      <dsp:spPr>
        <a:xfrm>
          <a:off x="2133599" y="2286000"/>
          <a:ext cx="351129" cy="351129"/>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5FA018-CCBF-4911-86E5-C709A7BBFA40}">
      <dsp:nvSpPr>
        <dsp:cNvPr id="0" name=""/>
        <dsp:cNvSpPr/>
      </dsp:nvSpPr>
      <dsp:spPr>
        <a:xfrm>
          <a:off x="1752605" y="1676397"/>
          <a:ext cx="1411833" cy="2569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056" tIns="0" rIns="0" bIns="0" numCol="1" spcCol="1270" anchor="t" anchorCtr="0">
          <a:noAutofit/>
        </a:bodyPr>
        <a:lstStyle/>
        <a:p>
          <a:pPr lvl="0" algn="l" defTabSz="666750">
            <a:lnSpc>
              <a:spcPct val="90000"/>
            </a:lnSpc>
            <a:spcBef>
              <a:spcPct val="0"/>
            </a:spcBef>
            <a:spcAft>
              <a:spcPct val="35000"/>
            </a:spcAft>
          </a:pPr>
          <a:r>
            <a:rPr lang="en-US" sz="1500" kern="1200" dirty="0" smtClean="0"/>
            <a:t>R/W</a:t>
          </a:r>
          <a:endParaRPr lang="en-US" sz="1500" kern="1200" dirty="0"/>
        </a:p>
      </dsp:txBody>
      <dsp:txXfrm>
        <a:off x="1752605" y="1676397"/>
        <a:ext cx="1411833" cy="2569464"/>
      </dsp:txXfrm>
    </dsp:sp>
    <dsp:sp modelId="{D75D3E2D-46F2-4DDB-9DCE-EFF9E1C37219}">
      <dsp:nvSpPr>
        <dsp:cNvPr id="0" name=""/>
        <dsp:cNvSpPr/>
      </dsp:nvSpPr>
      <dsp:spPr>
        <a:xfrm>
          <a:off x="3581401" y="1600200"/>
          <a:ext cx="453542" cy="45354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CBFA3A-581F-450B-BB19-FAD99572B054}">
      <dsp:nvSpPr>
        <dsp:cNvPr id="0" name=""/>
        <dsp:cNvSpPr/>
      </dsp:nvSpPr>
      <dsp:spPr>
        <a:xfrm>
          <a:off x="2667004" y="685812"/>
          <a:ext cx="1463040" cy="3063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323" tIns="0" rIns="0" bIns="0" numCol="1" spcCol="1270" anchor="t" anchorCtr="0">
          <a:noAutofit/>
        </a:bodyPr>
        <a:lstStyle/>
        <a:p>
          <a:pPr lvl="0" algn="l" defTabSz="666750">
            <a:lnSpc>
              <a:spcPct val="90000"/>
            </a:lnSpc>
            <a:spcBef>
              <a:spcPct val="0"/>
            </a:spcBef>
            <a:spcAft>
              <a:spcPct val="35000"/>
            </a:spcAft>
          </a:pPr>
          <a:r>
            <a:rPr lang="en-US" sz="1500" kern="1200" dirty="0" smtClean="0"/>
            <a:t>Final Utility Coordination</a:t>
          </a:r>
          <a:endParaRPr lang="en-US" sz="1500" kern="1200" dirty="0"/>
        </a:p>
      </dsp:txBody>
      <dsp:txXfrm>
        <a:off x="2667004" y="685812"/>
        <a:ext cx="1463040" cy="3063240"/>
      </dsp:txXfrm>
    </dsp:sp>
    <dsp:sp modelId="{D4DC2ED2-7C6B-4C20-840D-68D601B91A7B}">
      <dsp:nvSpPr>
        <dsp:cNvPr id="0" name=""/>
        <dsp:cNvSpPr/>
      </dsp:nvSpPr>
      <dsp:spPr>
        <a:xfrm>
          <a:off x="5181598" y="990600"/>
          <a:ext cx="577900" cy="57790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1F2B34-2CEE-4606-9F33-294647C14955}">
      <dsp:nvSpPr>
        <dsp:cNvPr id="0" name=""/>
        <dsp:cNvSpPr/>
      </dsp:nvSpPr>
      <dsp:spPr>
        <a:xfrm>
          <a:off x="4495804" y="304797"/>
          <a:ext cx="1463040" cy="3364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6218" tIns="0" rIns="0" bIns="0" numCol="1" spcCol="1270" anchor="t" anchorCtr="0">
          <a:noAutofit/>
        </a:bodyPr>
        <a:lstStyle/>
        <a:p>
          <a:pPr lvl="0" algn="l" defTabSz="666750">
            <a:lnSpc>
              <a:spcPct val="90000"/>
            </a:lnSpc>
            <a:spcBef>
              <a:spcPct val="0"/>
            </a:spcBef>
            <a:spcAft>
              <a:spcPct val="35000"/>
            </a:spcAft>
          </a:pPr>
          <a:r>
            <a:rPr lang="en-US" sz="1500" kern="1200" dirty="0" smtClean="0"/>
            <a:t>Road Construction</a:t>
          </a:r>
          <a:endParaRPr lang="en-US" sz="1500" kern="1200" dirty="0"/>
        </a:p>
      </dsp:txBody>
      <dsp:txXfrm>
        <a:off x="4495804" y="304797"/>
        <a:ext cx="1463040" cy="33649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9B0EE7-FFB4-4A4A-AF0C-B10FE63D1E9C}">
      <dsp:nvSpPr>
        <dsp:cNvPr id="0" name=""/>
        <dsp:cNvSpPr/>
      </dsp:nvSpPr>
      <dsp:spPr>
        <a:xfrm>
          <a:off x="0" y="1219199"/>
          <a:ext cx="8763000" cy="162560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B2EEB3-A18C-48BA-98EB-0A1EFC2204D6}">
      <dsp:nvSpPr>
        <dsp:cNvPr id="0" name=""/>
        <dsp:cNvSpPr/>
      </dsp:nvSpPr>
      <dsp:spPr>
        <a:xfrm>
          <a:off x="553" y="0"/>
          <a:ext cx="2256643"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lvl="0" algn="ctr" defTabSz="1066800">
            <a:lnSpc>
              <a:spcPct val="90000"/>
            </a:lnSpc>
            <a:spcBef>
              <a:spcPct val="0"/>
            </a:spcBef>
            <a:spcAft>
              <a:spcPct val="35000"/>
            </a:spcAft>
          </a:pPr>
          <a:r>
            <a:rPr lang="en-US" sz="2400" kern="1200" dirty="0" smtClean="0"/>
            <a:t>Phase I</a:t>
          </a:r>
          <a:endParaRPr lang="en-US" sz="2400" kern="1200" dirty="0"/>
        </a:p>
      </dsp:txBody>
      <dsp:txXfrm>
        <a:off x="553" y="0"/>
        <a:ext cx="2256643" cy="1625600"/>
      </dsp:txXfrm>
    </dsp:sp>
    <dsp:sp modelId="{6A64AA0F-9A67-456F-9D57-CD678A3D6DE4}">
      <dsp:nvSpPr>
        <dsp:cNvPr id="0" name=""/>
        <dsp:cNvSpPr/>
      </dsp:nvSpPr>
      <dsp:spPr>
        <a:xfrm>
          <a:off x="925675" y="1828800"/>
          <a:ext cx="406400" cy="4064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C2F273-57F7-4C47-ABFC-70BAE023FFF2}">
      <dsp:nvSpPr>
        <dsp:cNvPr id="0" name=""/>
        <dsp:cNvSpPr/>
      </dsp:nvSpPr>
      <dsp:spPr>
        <a:xfrm>
          <a:off x="2409813" y="0"/>
          <a:ext cx="2256643"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lvl="0" algn="ctr" defTabSz="1066800">
            <a:lnSpc>
              <a:spcPct val="90000"/>
            </a:lnSpc>
            <a:spcBef>
              <a:spcPct val="0"/>
            </a:spcBef>
            <a:spcAft>
              <a:spcPct val="35000"/>
            </a:spcAft>
          </a:pPr>
          <a:r>
            <a:rPr lang="en-US" sz="2400" kern="1200" dirty="0" smtClean="0"/>
            <a:t>Phase 2</a:t>
          </a:r>
          <a:endParaRPr lang="en-US" sz="2400" kern="1200" dirty="0"/>
        </a:p>
      </dsp:txBody>
      <dsp:txXfrm>
        <a:off x="2409813" y="0"/>
        <a:ext cx="2256643" cy="1625600"/>
      </dsp:txXfrm>
    </dsp:sp>
    <dsp:sp modelId="{AA77100E-ABAE-48AA-9D63-9FD5396D749D}">
      <dsp:nvSpPr>
        <dsp:cNvPr id="0" name=""/>
        <dsp:cNvSpPr/>
      </dsp:nvSpPr>
      <dsp:spPr>
        <a:xfrm>
          <a:off x="2895598" y="1828800"/>
          <a:ext cx="406400" cy="4064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40668B-000D-4CCB-BF7A-DC179D9F9E97}">
      <dsp:nvSpPr>
        <dsp:cNvPr id="0" name=""/>
        <dsp:cNvSpPr/>
      </dsp:nvSpPr>
      <dsp:spPr>
        <a:xfrm>
          <a:off x="4739505" y="0"/>
          <a:ext cx="3146641"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lvl="0" algn="ctr" defTabSz="1066800">
            <a:lnSpc>
              <a:spcPct val="90000"/>
            </a:lnSpc>
            <a:spcBef>
              <a:spcPct val="0"/>
            </a:spcBef>
            <a:spcAft>
              <a:spcPct val="35000"/>
            </a:spcAft>
          </a:pPr>
          <a:r>
            <a:rPr lang="en-US" sz="2400" kern="1200" dirty="0" smtClean="0"/>
            <a:t>Construction</a:t>
          </a:r>
          <a:endParaRPr lang="en-US" sz="2400" kern="1200" dirty="0"/>
        </a:p>
      </dsp:txBody>
      <dsp:txXfrm>
        <a:off x="4739505" y="0"/>
        <a:ext cx="3146641" cy="1625600"/>
      </dsp:txXfrm>
    </dsp:sp>
    <dsp:sp modelId="{5F049524-F1F7-42BA-AFD5-5AE5F6BB58DB}">
      <dsp:nvSpPr>
        <dsp:cNvPr id="0" name=""/>
        <dsp:cNvSpPr/>
      </dsp:nvSpPr>
      <dsp:spPr>
        <a:xfrm>
          <a:off x="6172199" y="1828800"/>
          <a:ext cx="406400" cy="4064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D28DF0-40FD-4526-9180-BD98709DED1B}">
      <dsp:nvSpPr>
        <dsp:cNvPr id="0" name=""/>
        <dsp:cNvSpPr/>
      </dsp:nvSpPr>
      <dsp:spPr>
        <a:xfrm>
          <a:off x="2" y="0"/>
          <a:ext cx="8762995" cy="1676400"/>
        </a:xfrm>
        <a:prstGeom prst="rightArrow">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337FD5C8-48F6-4CD2-8087-B749F2A8C6CB}">
      <dsp:nvSpPr>
        <dsp:cNvPr id="0" name=""/>
        <dsp:cNvSpPr/>
      </dsp:nvSpPr>
      <dsp:spPr>
        <a:xfrm>
          <a:off x="0" y="228600"/>
          <a:ext cx="2370176" cy="1219198"/>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SUE QL D</a:t>
          </a:r>
        </a:p>
        <a:p>
          <a:pPr lvl="0" algn="ctr" defTabSz="889000">
            <a:lnSpc>
              <a:spcPct val="90000"/>
            </a:lnSpc>
            <a:spcBef>
              <a:spcPct val="0"/>
            </a:spcBef>
            <a:spcAft>
              <a:spcPct val="35000"/>
            </a:spcAft>
          </a:pPr>
          <a:r>
            <a:rPr lang="en-US" sz="2000" kern="1200" dirty="0" smtClean="0"/>
            <a:t>SUE QL C</a:t>
          </a:r>
        </a:p>
        <a:p>
          <a:pPr lvl="0" algn="ctr" defTabSz="889000">
            <a:lnSpc>
              <a:spcPct val="90000"/>
            </a:lnSpc>
            <a:spcBef>
              <a:spcPct val="0"/>
            </a:spcBef>
            <a:spcAft>
              <a:spcPct val="35000"/>
            </a:spcAft>
          </a:pPr>
          <a:r>
            <a:rPr lang="en-US" sz="2000" kern="1200" dirty="0" smtClean="0"/>
            <a:t>Contact </a:t>
          </a:r>
          <a:r>
            <a:rPr lang="en-US" sz="2000" kern="1200" dirty="0" err="1" smtClean="0"/>
            <a:t>Uts</a:t>
          </a:r>
          <a:endParaRPr lang="en-US" sz="2000" kern="1200" dirty="0"/>
        </a:p>
      </dsp:txBody>
      <dsp:txXfrm>
        <a:off x="59516" y="288116"/>
        <a:ext cx="2251144" cy="1100166"/>
      </dsp:txXfrm>
    </dsp:sp>
    <dsp:sp modelId="{3676F5D1-E7C3-4B8A-B3D3-B0620EC1A9D3}">
      <dsp:nvSpPr>
        <dsp:cNvPr id="0" name=""/>
        <dsp:cNvSpPr/>
      </dsp:nvSpPr>
      <dsp:spPr>
        <a:xfrm>
          <a:off x="2381015" y="152401"/>
          <a:ext cx="2392935" cy="1368244"/>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SUE QL B</a:t>
          </a:r>
        </a:p>
        <a:p>
          <a:pPr lvl="0" algn="ctr" defTabSz="889000">
            <a:lnSpc>
              <a:spcPct val="90000"/>
            </a:lnSpc>
            <a:spcBef>
              <a:spcPct val="0"/>
            </a:spcBef>
            <a:spcAft>
              <a:spcPct val="35000"/>
            </a:spcAft>
          </a:pPr>
          <a:r>
            <a:rPr lang="en-US" sz="2000" kern="1200" dirty="0" smtClean="0"/>
            <a:t>SUE QL A</a:t>
          </a:r>
        </a:p>
        <a:p>
          <a:pPr lvl="0" algn="ctr" defTabSz="889000">
            <a:lnSpc>
              <a:spcPct val="90000"/>
            </a:lnSpc>
            <a:spcBef>
              <a:spcPct val="0"/>
            </a:spcBef>
            <a:spcAft>
              <a:spcPct val="35000"/>
            </a:spcAft>
          </a:pPr>
          <a:r>
            <a:rPr lang="en-US" sz="2000" kern="1200" dirty="0" smtClean="0"/>
            <a:t>Design </a:t>
          </a:r>
          <a:r>
            <a:rPr lang="en-US" sz="2000" kern="1200" dirty="0" err="1" smtClean="0"/>
            <a:t>Ut</a:t>
          </a:r>
          <a:r>
            <a:rPr lang="en-US" sz="2000" kern="1200" dirty="0" smtClean="0"/>
            <a:t> Relocations</a:t>
          </a:r>
          <a:endParaRPr lang="en-US" sz="2000" kern="1200" dirty="0"/>
        </a:p>
      </dsp:txBody>
      <dsp:txXfrm>
        <a:off x="2447807" y="219193"/>
        <a:ext cx="2259351" cy="1234660"/>
      </dsp:txXfrm>
    </dsp:sp>
    <dsp:sp modelId="{C6C3A903-7C5F-4F2D-AD0D-81C93AB7A188}">
      <dsp:nvSpPr>
        <dsp:cNvPr id="0" name=""/>
        <dsp:cNvSpPr/>
      </dsp:nvSpPr>
      <dsp:spPr>
        <a:xfrm>
          <a:off x="5088702" y="515814"/>
          <a:ext cx="3006290" cy="67056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Perform Relocations</a:t>
          </a:r>
          <a:endParaRPr lang="en-US" sz="2400" kern="1200" dirty="0"/>
        </a:p>
      </dsp:txBody>
      <dsp:txXfrm>
        <a:off x="5121436" y="548548"/>
        <a:ext cx="2940822" cy="605092"/>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5.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E3FBD1-0826-4F06-AE8F-AE4F73EE105F}" type="datetimeFigureOut">
              <a:rPr lang="en-US" smtClean="0"/>
              <a:pPr/>
              <a:t>9/3/2015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FA025D-7A01-479C-A37A-31BAF3B55C0B}" type="slidenum">
              <a:rPr lang="en-US" smtClean="0"/>
              <a:pPr/>
              <a:t>‹#›</a:t>
            </a:fld>
            <a:endParaRPr lang="en-US"/>
          </a:p>
        </p:txBody>
      </p:sp>
    </p:spTree>
    <p:extLst>
      <p:ext uri="{BB962C8B-B14F-4D97-AF65-F5344CB8AC3E}">
        <p14:creationId xmlns:p14="http://schemas.microsoft.com/office/powerpoint/2010/main" val="2364571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lnSpc>
                <a:spcPct val="150000"/>
              </a:lnSpc>
              <a:buFont typeface="Arial" pitchFamily="34" charset="0"/>
              <a:buChar char="•"/>
            </a:pPr>
            <a:r>
              <a:rPr lang="en-US" sz="1200" b="1" dirty="0" smtClean="0"/>
              <a:t> Gather utility information </a:t>
            </a:r>
          </a:p>
          <a:p>
            <a:pPr>
              <a:lnSpc>
                <a:spcPct val="150000"/>
              </a:lnSpc>
              <a:buFont typeface="Arial" pitchFamily="34" charset="0"/>
              <a:buChar char="•"/>
            </a:pPr>
            <a:r>
              <a:rPr lang="en-US" sz="1200" dirty="0" smtClean="0"/>
              <a:t> Consult companies</a:t>
            </a:r>
          </a:p>
          <a:p>
            <a:pPr>
              <a:lnSpc>
                <a:spcPct val="150000"/>
              </a:lnSpc>
              <a:buFont typeface="Arial" pitchFamily="34" charset="0"/>
              <a:buChar char="•"/>
            </a:pPr>
            <a:r>
              <a:rPr lang="en-US" sz="1200" dirty="0" smtClean="0"/>
              <a:t> Identify conflicts</a:t>
            </a:r>
          </a:p>
          <a:p>
            <a:pPr>
              <a:lnSpc>
                <a:spcPct val="150000"/>
              </a:lnSpc>
              <a:buFont typeface="Arial" pitchFamily="34" charset="0"/>
              <a:buChar char="•"/>
            </a:pPr>
            <a:r>
              <a:rPr lang="en-US" sz="1200" dirty="0" smtClean="0"/>
              <a:t> Develop a plan to move or avoid</a:t>
            </a:r>
          </a:p>
          <a:p>
            <a:endParaRPr lang="en-US" dirty="0" smtClean="0"/>
          </a:p>
          <a:p>
            <a:endParaRPr lang="en-US" dirty="0" smtClean="0"/>
          </a:p>
          <a:p>
            <a:r>
              <a:rPr lang="en-US" dirty="0" smtClean="0"/>
              <a:t>HER’ES HOW WE’VE DONE IT…….</a:t>
            </a:r>
          </a:p>
          <a:p>
            <a:endParaRPr lang="en-US" dirty="0" smtClean="0"/>
          </a:p>
          <a:p>
            <a:r>
              <a:rPr lang="en-US" dirty="0" smtClean="0"/>
              <a:t>AND</a:t>
            </a:r>
            <a:r>
              <a:rPr lang="en-US" baseline="0" dirty="0" smtClean="0"/>
              <a:t> HERE’S THE TASKFORCE PROPOSAL.  </a:t>
            </a:r>
          </a:p>
          <a:p>
            <a:endParaRPr lang="en-US" baseline="0" dirty="0" smtClean="0"/>
          </a:p>
          <a:p>
            <a:r>
              <a:rPr lang="en-US" dirty="0" smtClean="0"/>
              <a:t>YOU’LL SEE THAT IN TDAY’S PHASE I DESIGN, WE ARE LOOKING FOR SOME EARLY COMMMUNICATION</a:t>
            </a:r>
            <a:r>
              <a:rPr lang="en-US" baseline="0" dirty="0" smtClean="0"/>
              <a:t> WITH THE UTILITY COMPANIES IN THE AREA.  THE CONSULTANT SHOULD BE IDENTIFYING WHAT COMPANIES ARE THE AREA, GETTING SOME BASE LOCATION DATA ON THOSE FACILITIES, AND CONSIDERING THOSE LOCATIONS WHEN LAYING OUT THEIR ALIGNMENTS.</a:t>
            </a:r>
          </a:p>
          <a:p>
            <a:endParaRPr lang="en-US" baseline="0" dirty="0" smtClean="0"/>
          </a:p>
          <a:p>
            <a:r>
              <a:rPr lang="en-US" baseline="0" dirty="0" smtClean="0"/>
              <a:t>IN TODAYS PHASE II DESIGN, WE ARE PROPOSING MORE INTENSIVE REVIEWS WITH THE UTILIITIES INVOLVED, ACCURATE LOCATION OF FACILITIES POTENTIALLY BEING IMPACTED BY THE DESIGN, AND A LAYOUT OF THE UTILITY RELCOATIONS NEEDED.  IN SOME CASES, WE CAN VERY WELL COME OUT OF PHASE II WITH UTILITY RELOCATION PLANS.  </a:t>
            </a:r>
          </a:p>
          <a:p>
            <a:endParaRPr lang="en-US" baseline="0" dirty="0" smtClean="0"/>
          </a:p>
          <a:p>
            <a:r>
              <a:rPr lang="en-US" baseline="0" dirty="0" smtClean="0"/>
              <a:t>THIS PARADIGM SHIFT GIVES US MORE DATA EARLIER, TO MAKE GOOD DESIGN DECISIONS, AND TO BEGIN THE UTILITY PHASE WITH A LOT OF THE GROUNDWORK ALREADY DONE.</a:t>
            </a:r>
          </a:p>
          <a:p>
            <a:endParaRPr lang="en-US" baseline="0" dirty="0" smtClean="0"/>
          </a:p>
          <a:p>
            <a:r>
              <a:rPr lang="en-US" baseline="0" dirty="0" smtClean="0"/>
              <a:t>WITH R/W MOVING FASTER AND EARLIER TOO, WE CAN POTENTIALLY BEGIN RELOCATION CONSTRUCTION MUCH EARLIER.</a:t>
            </a:r>
            <a:endParaRPr lang="en-US" dirty="0"/>
          </a:p>
        </p:txBody>
      </p:sp>
      <p:sp>
        <p:nvSpPr>
          <p:cNvPr id="4" name="Slide Number Placeholder 3"/>
          <p:cNvSpPr>
            <a:spLocks noGrp="1"/>
          </p:cNvSpPr>
          <p:nvPr>
            <p:ph type="sldNum" sz="quarter" idx="10"/>
          </p:nvPr>
        </p:nvSpPr>
        <p:spPr/>
        <p:txBody>
          <a:bodyPr/>
          <a:lstStyle/>
          <a:p>
            <a:fld id="{AB6DD523-11DC-4B9D-8745-202768C2C993}" type="slidenum">
              <a:rPr lang="en-US" smtClean="0"/>
              <a:pPr/>
              <a:t>7</a:t>
            </a:fld>
            <a:endParaRPr lang="en-US"/>
          </a:p>
        </p:txBody>
      </p:sp>
    </p:spTree>
    <p:extLst>
      <p:ext uri="{BB962C8B-B14F-4D97-AF65-F5344CB8AC3E}">
        <p14:creationId xmlns:p14="http://schemas.microsoft.com/office/powerpoint/2010/main" val="890306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558432-F8A5-4248-9FD3-D8B732FED0C4}" type="datetimeFigureOut">
              <a:rPr lang="en-US" smtClean="0"/>
              <a:pPr/>
              <a:t>9/3/2015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AE6290-6C6D-4C8C-87D4-6670DC5E3D7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558432-F8A5-4248-9FD3-D8B732FED0C4}" type="datetimeFigureOut">
              <a:rPr lang="en-US" smtClean="0"/>
              <a:pPr/>
              <a:t>9/3/2015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AE6290-6C6D-4C8C-87D4-6670DC5E3D7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558432-F8A5-4248-9FD3-D8B732FED0C4}" type="datetimeFigureOut">
              <a:rPr lang="en-US" smtClean="0"/>
              <a:pPr/>
              <a:t>9/3/2015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AE6290-6C6D-4C8C-87D4-6670DC5E3D7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558432-F8A5-4248-9FD3-D8B732FED0C4}" type="datetimeFigureOut">
              <a:rPr lang="en-US" smtClean="0"/>
              <a:pPr/>
              <a:t>9/3/2015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AE6290-6C6D-4C8C-87D4-6670DC5E3D7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558432-F8A5-4248-9FD3-D8B732FED0C4}" type="datetimeFigureOut">
              <a:rPr lang="en-US" smtClean="0"/>
              <a:pPr/>
              <a:t>9/3/2015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AE6290-6C6D-4C8C-87D4-6670DC5E3D7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558432-F8A5-4248-9FD3-D8B732FED0C4}" type="datetimeFigureOut">
              <a:rPr lang="en-US" smtClean="0"/>
              <a:pPr/>
              <a:t>9/3/2015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AE6290-6C6D-4C8C-87D4-6670DC5E3D7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558432-F8A5-4248-9FD3-D8B732FED0C4}" type="datetimeFigureOut">
              <a:rPr lang="en-US" smtClean="0"/>
              <a:pPr/>
              <a:t>9/3/2015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AE6290-6C6D-4C8C-87D4-6670DC5E3D7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558432-F8A5-4248-9FD3-D8B732FED0C4}" type="datetimeFigureOut">
              <a:rPr lang="en-US" smtClean="0"/>
              <a:pPr/>
              <a:t>9/3/2015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AE6290-6C6D-4C8C-87D4-6670DC5E3D7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558432-F8A5-4248-9FD3-D8B732FED0C4}" type="datetimeFigureOut">
              <a:rPr lang="en-US" smtClean="0"/>
              <a:pPr/>
              <a:t>9/3/2015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AE6290-6C6D-4C8C-87D4-6670DC5E3D7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558432-F8A5-4248-9FD3-D8B732FED0C4}" type="datetimeFigureOut">
              <a:rPr lang="en-US" smtClean="0"/>
              <a:pPr/>
              <a:t>9/3/2015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AE6290-6C6D-4C8C-87D4-6670DC5E3D7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558432-F8A5-4248-9FD3-D8B732FED0C4}" type="datetimeFigureOut">
              <a:rPr lang="en-US" smtClean="0"/>
              <a:pPr/>
              <a:t>9/3/2015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AE6290-6C6D-4C8C-87D4-6670DC5E3D7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558432-F8A5-4248-9FD3-D8B732FED0C4}" type="datetimeFigureOut">
              <a:rPr lang="en-US" smtClean="0"/>
              <a:pPr/>
              <a:t>9/3/2015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AE6290-6C6D-4C8C-87D4-6670DC5E3D7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09600" y="1676400"/>
            <a:ext cx="7772400" cy="1815882"/>
          </a:xfrm>
          <a:prstGeom prst="rect">
            <a:avLst/>
          </a:prstGeom>
          <a:noFill/>
        </p:spPr>
        <p:txBody>
          <a:bodyPr wrap="square" rtlCol="0">
            <a:spAutoFit/>
          </a:bodyPr>
          <a:lstStyle/>
          <a:p>
            <a:pPr lvl="1" algn="ctr"/>
            <a:endParaRPr lang="en-US" sz="2800" dirty="0" smtClean="0"/>
          </a:p>
          <a:p>
            <a:pPr lvl="1" algn="ctr"/>
            <a:r>
              <a:rPr lang="en-US" sz="2800" dirty="0" smtClean="0"/>
              <a:t>Early materials agreements</a:t>
            </a:r>
          </a:p>
          <a:p>
            <a:pPr lvl="1" algn="ctr"/>
            <a:endParaRPr lang="en-US" sz="2800" dirty="0" smtClean="0"/>
          </a:p>
          <a:p>
            <a:pPr lvl="0">
              <a:buNone/>
            </a:pPr>
            <a:endParaRPr lang="en-US" sz="2800" dirty="0" smtClean="0"/>
          </a:p>
        </p:txBody>
      </p:sp>
      <p:sp>
        <p:nvSpPr>
          <p:cNvPr id="3" name="TextBox 2"/>
          <p:cNvSpPr txBox="1"/>
          <p:nvPr/>
        </p:nvSpPr>
        <p:spPr>
          <a:xfrm>
            <a:off x="838200" y="609600"/>
            <a:ext cx="7772400" cy="830997"/>
          </a:xfrm>
          <a:prstGeom prst="rect">
            <a:avLst/>
          </a:prstGeom>
          <a:noFill/>
        </p:spPr>
        <p:txBody>
          <a:bodyPr wrap="square" rtlCol="0">
            <a:spAutoFit/>
          </a:bodyPr>
          <a:lstStyle/>
          <a:p>
            <a:r>
              <a:rPr lang="en-US" sz="2800" dirty="0" smtClean="0"/>
              <a:t>Final Design</a:t>
            </a:r>
          </a:p>
          <a:p>
            <a:r>
              <a:rPr lang="en-US" sz="2000" i="1" dirty="0" smtClean="0"/>
              <a:t>Effective Tools</a:t>
            </a:r>
            <a:endParaRPr lang="en-US" sz="2000" i="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057400" y="2438400"/>
            <a:ext cx="5638800" cy="1661993"/>
          </a:xfrm>
          <a:prstGeom prst="rect">
            <a:avLst/>
          </a:prstGeom>
          <a:noFill/>
        </p:spPr>
        <p:txBody>
          <a:bodyPr wrap="square" rtlCol="0">
            <a:spAutoFit/>
          </a:bodyPr>
          <a:lstStyle/>
          <a:p>
            <a:pPr>
              <a:lnSpc>
                <a:spcPct val="150000"/>
              </a:lnSpc>
            </a:pPr>
            <a:r>
              <a:rPr lang="en-US" sz="2800" dirty="0" smtClean="0"/>
              <a:t>Reserve the U phase for final relocation design and relocations</a:t>
            </a:r>
          </a:p>
          <a:p>
            <a:pPr>
              <a:buNone/>
            </a:pPr>
            <a:endParaRPr lang="en-US" dirty="0"/>
          </a:p>
        </p:txBody>
      </p:sp>
      <p:sp>
        <p:nvSpPr>
          <p:cNvPr id="4" name="TextBox 3"/>
          <p:cNvSpPr txBox="1"/>
          <p:nvPr/>
        </p:nvSpPr>
        <p:spPr>
          <a:xfrm>
            <a:off x="838200" y="609600"/>
            <a:ext cx="7772400" cy="830997"/>
          </a:xfrm>
          <a:prstGeom prst="rect">
            <a:avLst/>
          </a:prstGeom>
          <a:noFill/>
        </p:spPr>
        <p:txBody>
          <a:bodyPr wrap="square" rtlCol="0">
            <a:spAutoFit/>
          </a:bodyPr>
          <a:lstStyle/>
          <a:p>
            <a:r>
              <a:rPr lang="en-US" sz="2800" dirty="0" smtClean="0"/>
              <a:t>Utility Responsibilities</a:t>
            </a:r>
          </a:p>
          <a:p>
            <a:r>
              <a:rPr lang="en-US" sz="2000" i="1" dirty="0" smtClean="0"/>
              <a:t>Post Early Coordination</a:t>
            </a:r>
            <a:endParaRPr lang="en-US" sz="2000" i="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286000" y="762000"/>
            <a:ext cx="5638800" cy="5539978"/>
          </a:xfrm>
          <a:prstGeom prst="rect">
            <a:avLst/>
          </a:prstGeom>
          <a:noFill/>
        </p:spPr>
        <p:txBody>
          <a:bodyPr wrap="square" rtlCol="0">
            <a:spAutoFit/>
          </a:bodyPr>
          <a:lstStyle/>
          <a:p>
            <a:pPr>
              <a:lnSpc>
                <a:spcPct val="150000"/>
              </a:lnSpc>
            </a:pPr>
            <a:endParaRPr lang="en-US" sz="2800" dirty="0" smtClean="0"/>
          </a:p>
          <a:p>
            <a:pPr lvl="1">
              <a:lnSpc>
                <a:spcPct val="150000"/>
              </a:lnSpc>
              <a:buFont typeface="Arial" pitchFamily="34" charset="0"/>
              <a:buChar char="•"/>
            </a:pPr>
            <a:r>
              <a:rPr lang="en-US" sz="2800" dirty="0" smtClean="0"/>
              <a:t> Conflict validation</a:t>
            </a:r>
          </a:p>
          <a:p>
            <a:pPr lvl="1">
              <a:lnSpc>
                <a:spcPct val="150000"/>
              </a:lnSpc>
              <a:buFont typeface="Arial" pitchFamily="34" charset="0"/>
              <a:buChar char="•"/>
            </a:pPr>
            <a:r>
              <a:rPr lang="en-US" sz="2800" dirty="0" smtClean="0"/>
              <a:t> Finalize estimates</a:t>
            </a:r>
          </a:p>
          <a:p>
            <a:pPr lvl="1">
              <a:lnSpc>
                <a:spcPct val="150000"/>
              </a:lnSpc>
              <a:buFont typeface="Arial" pitchFamily="34" charset="0"/>
              <a:buChar char="•"/>
            </a:pPr>
            <a:r>
              <a:rPr lang="en-US" sz="2800" dirty="0" smtClean="0"/>
              <a:t> Develop final plans </a:t>
            </a:r>
          </a:p>
          <a:p>
            <a:pPr lvl="1">
              <a:lnSpc>
                <a:spcPct val="150000"/>
              </a:lnSpc>
              <a:buFont typeface="Arial" pitchFamily="34" charset="0"/>
              <a:buChar char="•"/>
            </a:pPr>
            <a:r>
              <a:rPr lang="en-US" sz="2800" dirty="0" smtClean="0"/>
              <a:t> Develop relocation agreements</a:t>
            </a:r>
          </a:p>
          <a:p>
            <a:pPr lvl="1">
              <a:lnSpc>
                <a:spcPct val="150000"/>
              </a:lnSpc>
              <a:buFont typeface="Arial" pitchFamily="34" charset="0"/>
              <a:buChar char="•"/>
            </a:pPr>
            <a:r>
              <a:rPr lang="en-US" sz="2800" dirty="0" smtClean="0"/>
              <a:t> Relocation construction</a:t>
            </a:r>
          </a:p>
          <a:p>
            <a:pPr lvl="1">
              <a:lnSpc>
                <a:spcPct val="150000"/>
              </a:lnSpc>
              <a:buFont typeface="Arial" pitchFamily="34" charset="0"/>
              <a:buChar char="•"/>
            </a:pPr>
            <a:r>
              <a:rPr lang="en-US" sz="2800" dirty="0" smtClean="0"/>
              <a:t> Develop Utility Clearance Notes</a:t>
            </a:r>
          </a:p>
          <a:p>
            <a:pPr lvl="1">
              <a:lnSpc>
                <a:spcPct val="150000"/>
              </a:lnSpc>
              <a:buFont typeface="Arial" pitchFamily="34" charset="0"/>
              <a:buChar char="•"/>
            </a:pPr>
            <a:r>
              <a:rPr lang="en-US" sz="2800" dirty="0" smtClean="0"/>
              <a:t> Deliver specs</a:t>
            </a:r>
          </a:p>
          <a:p>
            <a:pPr>
              <a:buNone/>
            </a:pPr>
            <a:endParaRPr lang="en-US" dirty="0"/>
          </a:p>
        </p:txBody>
      </p:sp>
      <p:sp>
        <p:nvSpPr>
          <p:cNvPr id="4" name="TextBox 3"/>
          <p:cNvSpPr txBox="1"/>
          <p:nvPr/>
        </p:nvSpPr>
        <p:spPr>
          <a:xfrm>
            <a:off x="838200" y="609600"/>
            <a:ext cx="7772400" cy="830997"/>
          </a:xfrm>
          <a:prstGeom prst="rect">
            <a:avLst/>
          </a:prstGeom>
          <a:noFill/>
        </p:spPr>
        <p:txBody>
          <a:bodyPr wrap="square" rtlCol="0">
            <a:spAutoFit/>
          </a:bodyPr>
          <a:lstStyle/>
          <a:p>
            <a:r>
              <a:rPr lang="en-US" sz="2800" dirty="0" smtClean="0"/>
              <a:t>Utility Responsibilities</a:t>
            </a:r>
          </a:p>
          <a:p>
            <a:r>
              <a:rPr lang="en-US" sz="2000" i="1" dirty="0" smtClean="0"/>
              <a:t>Post Early Coordination</a:t>
            </a:r>
            <a:endParaRPr lang="en-US" sz="2000" i="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09600" y="1600200"/>
            <a:ext cx="8001000" cy="4062651"/>
          </a:xfrm>
          <a:prstGeom prst="rect">
            <a:avLst/>
          </a:prstGeom>
          <a:noFill/>
        </p:spPr>
        <p:txBody>
          <a:bodyPr wrap="square" rtlCol="0">
            <a:spAutoFit/>
          </a:bodyPr>
          <a:lstStyle/>
          <a:p>
            <a:pPr lvl="0" algn="ctr">
              <a:lnSpc>
                <a:spcPct val="150000"/>
              </a:lnSpc>
            </a:pPr>
            <a:r>
              <a:rPr lang="en-US" sz="2800" dirty="0" smtClean="0"/>
              <a:t>KYTC contractors in many cases have experience in utility construction.   </a:t>
            </a:r>
          </a:p>
          <a:p>
            <a:pPr lvl="0" algn="ctr">
              <a:lnSpc>
                <a:spcPct val="150000"/>
              </a:lnSpc>
            </a:pPr>
            <a:endParaRPr lang="en-US" sz="1600" dirty="0" smtClean="0"/>
          </a:p>
          <a:p>
            <a:pPr lvl="0" algn="ctr">
              <a:lnSpc>
                <a:spcPct val="150000"/>
              </a:lnSpc>
            </a:pPr>
            <a:r>
              <a:rPr lang="en-US" sz="2800" dirty="0" smtClean="0"/>
              <a:t>We would like to offer to contract out the utility construction within the road project.  </a:t>
            </a:r>
          </a:p>
          <a:p>
            <a:pPr lvl="0" algn="ctr">
              <a:lnSpc>
                <a:spcPct val="150000"/>
              </a:lnSpc>
            </a:pPr>
            <a:endParaRPr lang="en-US" sz="1600" dirty="0" smtClean="0"/>
          </a:p>
          <a:p>
            <a:pPr lvl="0" algn="ctr">
              <a:lnSpc>
                <a:spcPct val="150000"/>
              </a:lnSpc>
            </a:pPr>
            <a:r>
              <a:rPr lang="en-US" sz="2800" dirty="0" smtClean="0"/>
              <a:t>We have many companies and districts doing so now.  </a:t>
            </a:r>
          </a:p>
        </p:txBody>
      </p:sp>
      <p:sp>
        <p:nvSpPr>
          <p:cNvPr id="3" name="TextBox 2"/>
          <p:cNvSpPr txBox="1"/>
          <p:nvPr/>
        </p:nvSpPr>
        <p:spPr>
          <a:xfrm>
            <a:off x="838200" y="609600"/>
            <a:ext cx="7772400" cy="830997"/>
          </a:xfrm>
          <a:prstGeom prst="rect">
            <a:avLst/>
          </a:prstGeom>
          <a:noFill/>
        </p:spPr>
        <p:txBody>
          <a:bodyPr wrap="square" rtlCol="0">
            <a:spAutoFit/>
          </a:bodyPr>
          <a:lstStyle/>
          <a:p>
            <a:r>
              <a:rPr lang="en-US" sz="2800" dirty="0" smtClean="0"/>
              <a:t>Final Design</a:t>
            </a:r>
          </a:p>
          <a:p>
            <a:r>
              <a:rPr lang="en-US" sz="2000" i="1" dirty="0" smtClean="0"/>
              <a:t>Effective Tools</a:t>
            </a:r>
            <a:endParaRPr lang="en-US" sz="2000" i="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09600" y="1600200"/>
            <a:ext cx="8001000" cy="3323987"/>
          </a:xfrm>
          <a:prstGeom prst="rect">
            <a:avLst/>
          </a:prstGeom>
          <a:noFill/>
        </p:spPr>
        <p:txBody>
          <a:bodyPr wrap="square" rtlCol="0">
            <a:spAutoFit/>
          </a:bodyPr>
          <a:lstStyle/>
          <a:p>
            <a:pPr algn="ctr">
              <a:lnSpc>
                <a:spcPct val="150000"/>
              </a:lnSpc>
            </a:pPr>
            <a:r>
              <a:rPr lang="en-US" sz="2800" dirty="0" smtClean="0"/>
              <a:t>Acquire right of entry </a:t>
            </a:r>
          </a:p>
          <a:p>
            <a:pPr algn="ctr">
              <a:lnSpc>
                <a:spcPct val="150000"/>
              </a:lnSpc>
            </a:pPr>
            <a:r>
              <a:rPr lang="en-US" sz="2800" dirty="0" smtClean="0"/>
              <a:t>Coordinate plan review with RR companies</a:t>
            </a:r>
          </a:p>
          <a:p>
            <a:pPr algn="ctr">
              <a:lnSpc>
                <a:spcPct val="150000"/>
              </a:lnSpc>
            </a:pPr>
            <a:r>
              <a:rPr lang="en-US" sz="2800" dirty="0" smtClean="0"/>
              <a:t>Coordinate flagging to protect RR facilities</a:t>
            </a:r>
          </a:p>
          <a:p>
            <a:pPr algn="ctr">
              <a:lnSpc>
                <a:spcPct val="150000"/>
              </a:lnSpc>
            </a:pPr>
            <a:r>
              <a:rPr lang="en-US" sz="2800" dirty="0" smtClean="0"/>
              <a:t>Ensure that Cabinet contractors perform to standards (proper insurance &amp; construction techniques)</a:t>
            </a:r>
          </a:p>
        </p:txBody>
      </p:sp>
      <p:sp>
        <p:nvSpPr>
          <p:cNvPr id="3" name="TextBox 2"/>
          <p:cNvSpPr txBox="1"/>
          <p:nvPr/>
        </p:nvSpPr>
        <p:spPr>
          <a:xfrm>
            <a:off x="838200" y="609600"/>
            <a:ext cx="7772400" cy="830997"/>
          </a:xfrm>
          <a:prstGeom prst="rect">
            <a:avLst/>
          </a:prstGeom>
          <a:noFill/>
        </p:spPr>
        <p:txBody>
          <a:bodyPr wrap="square" rtlCol="0">
            <a:spAutoFit/>
          </a:bodyPr>
          <a:lstStyle/>
          <a:p>
            <a:r>
              <a:rPr lang="en-US" sz="2800" dirty="0" smtClean="0"/>
              <a:t>Railroad Coordination</a:t>
            </a:r>
          </a:p>
          <a:p>
            <a:r>
              <a:rPr lang="en-US" sz="2000" i="1" dirty="0" smtClean="0"/>
              <a:t>Things to do</a:t>
            </a:r>
            <a:endParaRPr lang="en-US" sz="2000" i="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62000" y="1447800"/>
            <a:ext cx="7696200" cy="4247317"/>
          </a:xfrm>
          <a:prstGeom prst="rect">
            <a:avLst/>
          </a:prstGeom>
          <a:noFill/>
        </p:spPr>
        <p:txBody>
          <a:bodyPr wrap="square" rtlCol="0">
            <a:spAutoFit/>
          </a:bodyPr>
          <a:lstStyle/>
          <a:p>
            <a:pPr algn="ctr">
              <a:lnSpc>
                <a:spcPct val="150000"/>
              </a:lnSpc>
            </a:pPr>
            <a:r>
              <a:rPr lang="en-US" sz="2800" dirty="0" smtClean="0"/>
              <a:t>Approval of plans/proposal</a:t>
            </a:r>
          </a:p>
          <a:p>
            <a:pPr algn="ctr">
              <a:lnSpc>
                <a:spcPct val="150000"/>
              </a:lnSpc>
            </a:pPr>
            <a:r>
              <a:rPr lang="en-US" sz="2800" dirty="0" smtClean="0"/>
              <a:t>Permission to enter property</a:t>
            </a:r>
          </a:p>
          <a:p>
            <a:pPr algn="ctr">
              <a:lnSpc>
                <a:spcPct val="150000"/>
              </a:lnSpc>
            </a:pPr>
            <a:r>
              <a:rPr lang="en-US" sz="2800" dirty="0" smtClean="0"/>
              <a:t>Contractor insurance</a:t>
            </a:r>
          </a:p>
          <a:p>
            <a:pPr algn="ctr">
              <a:lnSpc>
                <a:spcPct val="150000"/>
              </a:lnSpc>
            </a:pPr>
            <a:r>
              <a:rPr lang="en-US" sz="2800" dirty="0" smtClean="0"/>
              <a:t>Flagging services</a:t>
            </a:r>
          </a:p>
          <a:p>
            <a:pPr algn="ctr">
              <a:lnSpc>
                <a:spcPct val="150000"/>
              </a:lnSpc>
            </a:pPr>
            <a:r>
              <a:rPr lang="en-US" sz="2800" dirty="0" smtClean="0"/>
              <a:t>Work to be scheduled in advance</a:t>
            </a:r>
          </a:p>
          <a:p>
            <a:pPr algn="ctr">
              <a:lnSpc>
                <a:spcPct val="150000"/>
              </a:lnSpc>
            </a:pPr>
            <a:r>
              <a:rPr lang="en-US" sz="2800" u="sng" dirty="0" smtClean="0"/>
              <a:t>AT LEAST 2 weeks prior to work</a:t>
            </a:r>
          </a:p>
          <a:p>
            <a:endParaRPr lang="en-US" dirty="0" smtClean="0">
              <a:solidFill>
                <a:srgbClr val="FFFF00"/>
              </a:solidFill>
            </a:endParaRPr>
          </a:p>
        </p:txBody>
      </p:sp>
      <p:sp>
        <p:nvSpPr>
          <p:cNvPr id="3" name="TextBox 2"/>
          <p:cNvSpPr txBox="1"/>
          <p:nvPr/>
        </p:nvSpPr>
        <p:spPr>
          <a:xfrm>
            <a:off x="838200" y="609600"/>
            <a:ext cx="7772400" cy="830997"/>
          </a:xfrm>
          <a:prstGeom prst="rect">
            <a:avLst/>
          </a:prstGeom>
          <a:noFill/>
        </p:spPr>
        <p:txBody>
          <a:bodyPr wrap="square" rtlCol="0">
            <a:spAutoFit/>
          </a:bodyPr>
          <a:lstStyle/>
          <a:p>
            <a:r>
              <a:rPr lang="en-US" sz="2800" dirty="0" smtClean="0"/>
              <a:t>Railroad Coordination</a:t>
            </a:r>
          </a:p>
          <a:p>
            <a:r>
              <a:rPr lang="en-US" sz="2000" i="1" dirty="0" smtClean="0"/>
              <a:t>Steps to take</a:t>
            </a:r>
            <a:endParaRPr lang="en-US" sz="2000" i="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62000" y="2133600"/>
            <a:ext cx="7696200" cy="2954655"/>
          </a:xfrm>
          <a:prstGeom prst="rect">
            <a:avLst/>
          </a:prstGeom>
          <a:noFill/>
        </p:spPr>
        <p:txBody>
          <a:bodyPr wrap="square" rtlCol="0">
            <a:spAutoFit/>
          </a:bodyPr>
          <a:lstStyle/>
          <a:p>
            <a:pPr algn="ctr">
              <a:lnSpc>
                <a:spcPct val="150000"/>
              </a:lnSpc>
            </a:pPr>
            <a:r>
              <a:rPr lang="en-US" sz="2800" dirty="0" smtClean="0"/>
              <a:t>Railroad agreement</a:t>
            </a:r>
          </a:p>
          <a:p>
            <a:pPr algn="ctr">
              <a:lnSpc>
                <a:spcPct val="150000"/>
              </a:lnSpc>
            </a:pPr>
            <a:r>
              <a:rPr lang="en-US" sz="2800" dirty="0" smtClean="0"/>
              <a:t>Parcel acquisition</a:t>
            </a:r>
          </a:p>
          <a:p>
            <a:pPr algn="ctr">
              <a:lnSpc>
                <a:spcPct val="150000"/>
              </a:lnSpc>
            </a:pPr>
            <a:r>
              <a:rPr lang="en-US" sz="2800" dirty="0" smtClean="0"/>
              <a:t>Rail notes for proposal</a:t>
            </a:r>
          </a:p>
          <a:p>
            <a:pPr algn="ctr">
              <a:lnSpc>
                <a:spcPct val="150000"/>
              </a:lnSpc>
            </a:pPr>
            <a:r>
              <a:rPr lang="en-US" sz="2800" dirty="0" smtClean="0"/>
              <a:t>Reimbursement for services</a:t>
            </a:r>
          </a:p>
          <a:p>
            <a:endParaRPr lang="en-US" dirty="0" smtClean="0">
              <a:solidFill>
                <a:srgbClr val="FFFF00"/>
              </a:solidFill>
            </a:endParaRPr>
          </a:p>
        </p:txBody>
      </p:sp>
      <p:sp>
        <p:nvSpPr>
          <p:cNvPr id="3" name="TextBox 2"/>
          <p:cNvSpPr txBox="1"/>
          <p:nvPr/>
        </p:nvSpPr>
        <p:spPr>
          <a:xfrm>
            <a:off x="838200" y="609600"/>
            <a:ext cx="7772400" cy="830997"/>
          </a:xfrm>
          <a:prstGeom prst="rect">
            <a:avLst/>
          </a:prstGeom>
          <a:noFill/>
        </p:spPr>
        <p:txBody>
          <a:bodyPr wrap="square" rtlCol="0">
            <a:spAutoFit/>
          </a:bodyPr>
          <a:lstStyle/>
          <a:p>
            <a:r>
              <a:rPr lang="en-US" sz="2800" dirty="0" smtClean="0"/>
              <a:t>Railroad Coordination</a:t>
            </a:r>
          </a:p>
          <a:p>
            <a:r>
              <a:rPr lang="en-US" sz="2000" i="1" dirty="0" smtClean="0"/>
              <a:t>Deliverables</a:t>
            </a:r>
            <a:endParaRPr lang="en-US" sz="2000" i="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838200" y="1676400"/>
            <a:ext cx="7696200" cy="4462760"/>
          </a:xfrm>
          <a:prstGeom prst="rect">
            <a:avLst/>
          </a:prstGeom>
          <a:noFill/>
        </p:spPr>
        <p:txBody>
          <a:bodyPr wrap="square" rtlCol="0">
            <a:spAutoFit/>
          </a:bodyPr>
          <a:lstStyle/>
          <a:p>
            <a:pPr>
              <a:buNone/>
            </a:pPr>
            <a:r>
              <a:rPr lang="en-US" sz="2800" dirty="0" smtClean="0"/>
              <a:t>Utilities &amp; Rail Branch Manager</a:t>
            </a:r>
          </a:p>
          <a:p>
            <a:pPr>
              <a:buNone/>
            </a:pPr>
            <a:r>
              <a:rPr lang="en-US" sz="2800" dirty="0" smtClean="0"/>
              <a:t>Jennifer McCleve (502) 782-4944</a:t>
            </a:r>
          </a:p>
          <a:p>
            <a:pPr>
              <a:buNone/>
            </a:pPr>
            <a:endParaRPr lang="en-US" sz="1600" dirty="0" smtClean="0"/>
          </a:p>
          <a:p>
            <a:pPr>
              <a:buNone/>
            </a:pPr>
            <a:r>
              <a:rPr lang="en-US" sz="2800" dirty="0" smtClean="0"/>
              <a:t>Area Utility Coordinators:</a:t>
            </a:r>
          </a:p>
          <a:p>
            <a:pPr>
              <a:buNone/>
            </a:pPr>
            <a:r>
              <a:rPr lang="en-US" sz="2800" dirty="0" smtClean="0"/>
              <a:t>Districts 1, 2 3      	David Otte  (502) 782-5072</a:t>
            </a:r>
          </a:p>
          <a:p>
            <a:pPr>
              <a:buNone/>
            </a:pPr>
            <a:r>
              <a:rPr lang="en-US" sz="2800" dirty="0" smtClean="0"/>
              <a:t>Districts 4, 5, 6  	Tom Capshaw (502) 782-4937</a:t>
            </a:r>
          </a:p>
          <a:p>
            <a:pPr>
              <a:buNone/>
            </a:pPr>
            <a:r>
              <a:rPr lang="en-US" sz="2800" dirty="0" smtClean="0"/>
              <a:t>Districts 7, 8, 9   	Sean Johnson (502) 782-4936</a:t>
            </a:r>
          </a:p>
          <a:p>
            <a:pPr>
              <a:buNone/>
            </a:pPr>
            <a:r>
              <a:rPr lang="en-US" sz="2800" dirty="0" smtClean="0"/>
              <a:t>Districts 10, 11, 12	Dianah Waller  (502) 782-4954</a:t>
            </a:r>
          </a:p>
          <a:p>
            <a:pPr>
              <a:buNone/>
            </a:pPr>
            <a:endParaRPr lang="en-US" sz="1600" dirty="0" smtClean="0"/>
          </a:p>
          <a:p>
            <a:pPr>
              <a:buNone/>
            </a:pPr>
            <a:r>
              <a:rPr lang="en-US" sz="2800" dirty="0" smtClean="0"/>
              <a:t>Statewide Rail Coordinator</a:t>
            </a:r>
          </a:p>
          <a:p>
            <a:pPr>
              <a:buNone/>
            </a:pPr>
            <a:r>
              <a:rPr lang="en-US" sz="2800" dirty="0" smtClean="0"/>
              <a:t>Allen Rust</a:t>
            </a:r>
            <a:endParaRPr lang="en-US" sz="2800" dirty="0"/>
          </a:p>
        </p:txBody>
      </p:sp>
      <p:sp>
        <p:nvSpPr>
          <p:cNvPr id="3" name="TextBox 2"/>
          <p:cNvSpPr txBox="1"/>
          <p:nvPr/>
        </p:nvSpPr>
        <p:spPr>
          <a:xfrm>
            <a:off x="838200" y="609600"/>
            <a:ext cx="7772400" cy="830997"/>
          </a:xfrm>
          <a:prstGeom prst="rect">
            <a:avLst/>
          </a:prstGeom>
          <a:noFill/>
        </p:spPr>
        <p:txBody>
          <a:bodyPr wrap="square" rtlCol="0">
            <a:spAutoFit/>
          </a:bodyPr>
          <a:lstStyle/>
          <a:p>
            <a:r>
              <a:rPr lang="en-US" sz="2800" dirty="0" smtClean="0"/>
              <a:t>Contacts</a:t>
            </a:r>
          </a:p>
          <a:p>
            <a:r>
              <a:rPr lang="en-US" sz="2000" i="1" dirty="0" smtClean="0"/>
              <a:t>Central Office Support Services</a:t>
            </a:r>
            <a:endParaRPr lang="en-US" sz="2000" i="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838200" y="1676400"/>
            <a:ext cx="7696200" cy="2031325"/>
          </a:xfrm>
          <a:prstGeom prst="rect">
            <a:avLst/>
          </a:prstGeom>
          <a:noFill/>
        </p:spPr>
        <p:txBody>
          <a:bodyPr wrap="square" rtlCol="0">
            <a:spAutoFit/>
          </a:bodyPr>
          <a:lstStyle/>
          <a:p>
            <a:pPr algn="ctr">
              <a:lnSpc>
                <a:spcPct val="150000"/>
              </a:lnSpc>
            </a:pPr>
            <a:r>
              <a:rPr lang="en-US" sz="2800" dirty="0" smtClean="0"/>
              <a:t>Success Stories and Lessons Learned </a:t>
            </a:r>
          </a:p>
          <a:p>
            <a:pPr algn="ctr">
              <a:lnSpc>
                <a:spcPct val="150000"/>
              </a:lnSpc>
            </a:pPr>
            <a:r>
              <a:rPr lang="en-US" sz="2800" dirty="0" smtClean="0"/>
              <a:t>from</a:t>
            </a:r>
          </a:p>
          <a:p>
            <a:pPr algn="ctr">
              <a:lnSpc>
                <a:spcPct val="150000"/>
              </a:lnSpc>
            </a:pPr>
            <a:r>
              <a:rPr lang="en-US" sz="2800" dirty="0" smtClean="0"/>
              <a:t>District 5 Projects</a:t>
            </a:r>
            <a:endParaRPr lang="en-US" sz="2800" dirty="0"/>
          </a:p>
        </p:txBody>
      </p:sp>
    </p:spTree>
    <p:extLst>
      <p:ext uri="{BB962C8B-B14F-4D97-AF65-F5344CB8AC3E}">
        <p14:creationId xmlns:p14="http://schemas.microsoft.com/office/powerpoint/2010/main" val="29321408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838200" y="609600"/>
            <a:ext cx="7772400" cy="523220"/>
          </a:xfrm>
          <a:prstGeom prst="rect">
            <a:avLst/>
          </a:prstGeom>
          <a:noFill/>
        </p:spPr>
        <p:txBody>
          <a:bodyPr wrap="square" rtlCol="0">
            <a:spAutoFit/>
          </a:bodyPr>
          <a:lstStyle/>
          <a:p>
            <a:r>
              <a:rPr lang="en-US" sz="2800" dirty="0" smtClean="0"/>
              <a:t>Utility Success</a:t>
            </a:r>
          </a:p>
        </p:txBody>
      </p:sp>
      <p:sp>
        <p:nvSpPr>
          <p:cNvPr id="4" name="TextBox 3"/>
          <p:cNvSpPr txBox="1"/>
          <p:nvPr/>
        </p:nvSpPr>
        <p:spPr>
          <a:xfrm>
            <a:off x="838200" y="1676400"/>
            <a:ext cx="7696200" cy="2031325"/>
          </a:xfrm>
          <a:prstGeom prst="rect">
            <a:avLst/>
          </a:prstGeom>
          <a:noFill/>
        </p:spPr>
        <p:txBody>
          <a:bodyPr wrap="square" rtlCol="0">
            <a:spAutoFit/>
          </a:bodyPr>
          <a:lstStyle/>
          <a:p>
            <a:pPr algn="ctr">
              <a:lnSpc>
                <a:spcPct val="150000"/>
              </a:lnSpc>
            </a:pPr>
            <a:r>
              <a:rPr lang="en-US" sz="2800" dirty="0" smtClean="0"/>
              <a:t>Let us Help you Help us</a:t>
            </a:r>
          </a:p>
          <a:p>
            <a:pPr algn="ctr">
              <a:lnSpc>
                <a:spcPct val="150000"/>
              </a:lnSpc>
            </a:pPr>
            <a:r>
              <a:rPr lang="en-US" sz="2800" dirty="0" smtClean="0"/>
              <a:t>Early Utility Involvement</a:t>
            </a:r>
          </a:p>
          <a:p>
            <a:pPr algn="ctr">
              <a:lnSpc>
                <a:spcPct val="150000"/>
              </a:lnSpc>
            </a:pPr>
            <a:r>
              <a:rPr lang="en-US" sz="2800" dirty="0" smtClean="0"/>
              <a:t> Utility Coordination by Roadway Contractor</a:t>
            </a:r>
            <a:endParaRPr lang="en-US" sz="2800" dirty="0"/>
          </a:p>
        </p:txBody>
      </p:sp>
    </p:spTree>
    <p:extLst>
      <p:ext uri="{BB962C8B-B14F-4D97-AF65-F5344CB8AC3E}">
        <p14:creationId xmlns:p14="http://schemas.microsoft.com/office/powerpoint/2010/main" val="4112398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838200" y="609600"/>
            <a:ext cx="6934200" cy="954107"/>
          </a:xfrm>
          <a:prstGeom prst="rect">
            <a:avLst/>
          </a:prstGeom>
          <a:noFill/>
        </p:spPr>
        <p:txBody>
          <a:bodyPr wrap="square" rtlCol="0">
            <a:spAutoFit/>
          </a:bodyPr>
          <a:lstStyle/>
          <a:p>
            <a:r>
              <a:rPr lang="en-US" sz="2800" dirty="0" smtClean="0"/>
              <a:t>Utility &amp; Rail Coordination in Project Development</a:t>
            </a:r>
            <a:endParaRPr lang="en-US" sz="2800" dirty="0"/>
          </a:p>
        </p:txBody>
      </p:sp>
      <p:sp>
        <p:nvSpPr>
          <p:cNvPr id="4" name="TextBox 3"/>
          <p:cNvSpPr txBox="1"/>
          <p:nvPr/>
        </p:nvSpPr>
        <p:spPr>
          <a:xfrm>
            <a:off x="838200" y="2057400"/>
            <a:ext cx="3962400" cy="707886"/>
          </a:xfrm>
          <a:prstGeom prst="rect">
            <a:avLst/>
          </a:prstGeom>
          <a:noFill/>
        </p:spPr>
        <p:txBody>
          <a:bodyPr wrap="square" rtlCol="0">
            <a:spAutoFit/>
          </a:bodyPr>
          <a:lstStyle/>
          <a:p>
            <a:r>
              <a:rPr lang="en-US" sz="2000" dirty="0" smtClean="0"/>
              <a:t>Jennifer McCleve</a:t>
            </a:r>
          </a:p>
          <a:p>
            <a:r>
              <a:rPr lang="en-US" sz="2000" dirty="0" smtClean="0"/>
              <a:t>Utilities &amp; Rail Branch Manager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838200" y="609600"/>
            <a:ext cx="7772400" cy="830997"/>
          </a:xfrm>
          <a:prstGeom prst="rect">
            <a:avLst/>
          </a:prstGeom>
          <a:noFill/>
        </p:spPr>
        <p:txBody>
          <a:bodyPr wrap="square" rtlCol="0">
            <a:spAutoFit/>
          </a:bodyPr>
          <a:lstStyle/>
          <a:p>
            <a:r>
              <a:rPr lang="en-US" sz="2800" dirty="0" smtClean="0"/>
              <a:t>Utility Success</a:t>
            </a:r>
          </a:p>
          <a:p>
            <a:r>
              <a:rPr lang="en-US" sz="2000" i="1" dirty="0"/>
              <a:t>Let us Help you Help </a:t>
            </a:r>
            <a:r>
              <a:rPr lang="en-US" sz="2000" i="1" dirty="0" smtClean="0"/>
              <a:t>us</a:t>
            </a:r>
            <a:endParaRPr lang="en-US" sz="2000" i="1" dirty="0"/>
          </a:p>
        </p:txBody>
      </p:sp>
      <p:sp>
        <p:nvSpPr>
          <p:cNvPr id="4" name="TextBox 3"/>
          <p:cNvSpPr txBox="1"/>
          <p:nvPr/>
        </p:nvSpPr>
        <p:spPr>
          <a:xfrm>
            <a:off x="838200" y="1676400"/>
            <a:ext cx="7696200" cy="1384995"/>
          </a:xfrm>
          <a:prstGeom prst="rect">
            <a:avLst/>
          </a:prstGeom>
          <a:noFill/>
        </p:spPr>
        <p:txBody>
          <a:bodyPr wrap="square" rtlCol="0">
            <a:spAutoFit/>
          </a:bodyPr>
          <a:lstStyle/>
          <a:p>
            <a:pPr algn="ctr">
              <a:lnSpc>
                <a:spcPct val="150000"/>
              </a:lnSpc>
            </a:pPr>
            <a:r>
              <a:rPr lang="en-US" sz="2800" dirty="0" smtClean="0"/>
              <a:t>Design Consultant Design for Facilities</a:t>
            </a:r>
          </a:p>
          <a:p>
            <a:pPr algn="ctr">
              <a:lnSpc>
                <a:spcPct val="150000"/>
              </a:lnSpc>
            </a:pPr>
            <a:r>
              <a:rPr lang="en-US" sz="2800" dirty="0" smtClean="0"/>
              <a:t>Roadway Contractor </a:t>
            </a:r>
            <a:r>
              <a:rPr lang="en-US" sz="2800" dirty="0"/>
              <a:t>R</a:t>
            </a:r>
            <a:r>
              <a:rPr lang="en-US" sz="2800" dirty="0" smtClean="0"/>
              <a:t>elocate Facilities</a:t>
            </a:r>
            <a:endParaRPr lang="en-US" sz="2800" dirty="0"/>
          </a:p>
        </p:txBody>
      </p:sp>
    </p:spTree>
    <p:extLst>
      <p:ext uri="{BB962C8B-B14F-4D97-AF65-F5344CB8AC3E}">
        <p14:creationId xmlns:p14="http://schemas.microsoft.com/office/powerpoint/2010/main" val="17339402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838200" y="609600"/>
            <a:ext cx="7772400" cy="830997"/>
          </a:xfrm>
          <a:prstGeom prst="rect">
            <a:avLst/>
          </a:prstGeom>
          <a:noFill/>
        </p:spPr>
        <p:txBody>
          <a:bodyPr wrap="square" rtlCol="0">
            <a:spAutoFit/>
          </a:bodyPr>
          <a:lstStyle/>
          <a:p>
            <a:r>
              <a:rPr lang="en-US" sz="2800" dirty="0" smtClean="0"/>
              <a:t>Utility Success</a:t>
            </a:r>
          </a:p>
          <a:p>
            <a:r>
              <a:rPr lang="en-US" sz="2000" i="1" dirty="0" smtClean="0"/>
              <a:t>Early Involvement</a:t>
            </a:r>
            <a:endParaRPr lang="en-US" sz="2000" i="1" dirty="0"/>
          </a:p>
        </p:txBody>
      </p:sp>
      <p:sp>
        <p:nvSpPr>
          <p:cNvPr id="4" name="TextBox 3"/>
          <p:cNvSpPr txBox="1"/>
          <p:nvPr/>
        </p:nvSpPr>
        <p:spPr>
          <a:xfrm>
            <a:off x="838200" y="1676400"/>
            <a:ext cx="7696200" cy="2031325"/>
          </a:xfrm>
          <a:prstGeom prst="rect">
            <a:avLst/>
          </a:prstGeom>
          <a:noFill/>
        </p:spPr>
        <p:txBody>
          <a:bodyPr wrap="square" rtlCol="0">
            <a:spAutoFit/>
          </a:bodyPr>
          <a:lstStyle/>
          <a:p>
            <a:pPr algn="ctr">
              <a:lnSpc>
                <a:spcPct val="150000"/>
              </a:lnSpc>
            </a:pPr>
            <a:r>
              <a:rPr lang="en-US" sz="2800" dirty="0" smtClean="0"/>
              <a:t>Define Necessary Easements</a:t>
            </a:r>
          </a:p>
          <a:p>
            <a:pPr algn="ctr">
              <a:lnSpc>
                <a:spcPct val="150000"/>
              </a:lnSpc>
            </a:pPr>
            <a:r>
              <a:rPr lang="en-US" sz="2800" dirty="0" smtClean="0"/>
              <a:t>Avoid Existing Facilities</a:t>
            </a:r>
          </a:p>
          <a:p>
            <a:pPr algn="ctr">
              <a:lnSpc>
                <a:spcPct val="150000"/>
              </a:lnSpc>
            </a:pPr>
            <a:r>
              <a:rPr lang="en-US" sz="2800" dirty="0" smtClean="0"/>
              <a:t>Avoid Proposed Facilities</a:t>
            </a:r>
            <a:endParaRPr lang="en-US" sz="2800" dirty="0"/>
          </a:p>
        </p:txBody>
      </p:sp>
    </p:spTree>
    <p:extLst>
      <p:ext uri="{BB962C8B-B14F-4D97-AF65-F5344CB8AC3E}">
        <p14:creationId xmlns:p14="http://schemas.microsoft.com/office/powerpoint/2010/main" val="13080315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838200" y="609600"/>
            <a:ext cx="7772400" cy="984885"/>
          </a:xfrm>
          <a:prstGeom prst="rect">
            <a:avLst/>
          </a:prstGeom>
          <a:noFill/>
        </p:spPr>
        <p:txBody>
          <a:bodyPr wrap="square" rtlCol="0">
            <a:spAutoFit/>
          </a:bodyPr>
          <a:lstStyle/>
          <a:p>
            <a:r>
              <a:rPr lang="en-US" sz="2800" dirty="0" smtClean="0"/>
              <a:t>Utility Success</a:t>
            </a:r>
          </a:p>
          <a:p>
            <a:pPr>
              <a:lnSpc>
                <a:spcPct val="150000"/>
              </a:lnSpc>
            </a:pPr>
            <a:r>
              <a:rPr lang="en-US" sz="2000" i="1" dirty="0"/>
              <a:t>Coordination by Roadway Contractor</a:t>
            </a:r>
          </a:p>
        </p:txBody>
      </p:sp>
      <p:sp>
        <p:nvSpPr>
          <p:cNvPr id="4" name="TextBox 3"/>
          <p:cNvSpPr txBox="1"/>
          <p:nvPr/>
        </p:nvSpPr>
        <p:spPr>
          <a:xfrm>
            <a:off x="838200" y="1676400"/>
            <a:ext cx="7696200" cy="2031325"/>
          </a:xfrm>
          <a:prstGeom prst="rect">
            <a:avLst/>
          </a:prstGeom>
          <a:noFill/>
        </p:spPr>
        <p:txBody>
          <a:bodyPr wrap="square" rtlCol="0">
            <a:spAutoFit/>
          </a:bodyPr>
          <a:lstStyle/>
          <a:p>
            <a:pPr algn="ctr">
              <a:lnSpc>
                <a:spcPct val="150000"/>
              </a:lnSpc>
            </a:pPr>
            <a:r>
              <a:rPr lang="en-US" sz="2800" dirty="0"/>
              <a:t>Roadway </a:t>
            </a:r>
            <a:r>
              <a:rPr lang="en-US" sz="2800" dirty="0" smtClean="0"/>
              <a:t>Work During Utility Relocation</a:t>
            </a:r>
            <a:endParaRPr lang="en-US" sz="2800" dirty="0"/>
          </a:p>
          <a:p>
            <a:pPr algn="ctr">
              <a:lnSpc>
                <a:spcPct val="150000"/>
              </a:lnSpc>
            </a:pPr>
            <a:r>
              <a:rPr lang="en-US" sz="2800" dirty="0"/>
              <a:t>Contractor </a:t>
            </a:r>
            <a:r>
              <a:rPr lang="en-US" sz="2800" dirty="0" smtClean="0"/>
              <a:t>Responsible </a:t>
            </a:r>
            <a:r>
              <a:rPr lang="en-US" sz="2800" dirty="0"/>
              <a:t>for C</a:t>
            </a:r>
            <a:r>
              <a:rPr lang="en-US" sz="2800" dirty="0" smtClean="0"/>
              <a:t>oordination </a:t>
            </a:r>
          </a:p>
          <a:p>
            <a:pPr algn="ctr">
              <a:lnSpc>
                <a:spcPct val="150000"/>
              </a:lnSpc>
            </a:pPr>
            <a:r>
              <a:rPr lang="en-US" sz="2800" dirty="0" smtClean="0"/>
              <a:t>For Information Only Utility Relocation Plans</a:t>
            </a:r>
            <a:endParaRPr lang="en-US" sz="2800" dirty="0"/>
          </a:p>
        </p:txBody>
      </p:sp>
    </p:spTree>
    <p:extLst>
      <p:ext uri="{BB962C8B-B14F-4D97-AF65-F5344CB8AC3E}">
        <p14:creationId xmlns:p14="http://schemas.microsoft.com/office/powerpoint/2010/main" val="8168521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81000" y="152400"/>
            <a:ext cx="8153400" cy="8279190"/>
          </a:xfrm>
          <a:prstGeom prst="rect">
            <a:avLst/>
          </a:prstGeom>
          <a:noFill/>
        </p:spPr>
        <p:txBody>
          <a:bodyPr wrap="square" rtlCol="0">
            <a:spAutoFit/>
          </a:bodyPr>
          <a:lstStyle/>
          <a:p>
            <a:pPr algn="ctr"/>
            <a:r>
              <a:rPr lang="en-US" sz="2800" b="1" dirty="0" smtClean="0"/>
              <a:t>Feedback from first PM Boot Camp Session: </a:t>
            </a:r>
          </a:p>
          <a:p>
            <a:pPr algn="ctr"/>
            <a:r>
              <a:rPr lang="en-US" sz="2800" b="1" dirty="0" smtClean="0"/>
              <a:t>How </a:t>
            </a:r>
            <a:r>
              <a:rPr lang="en-US" sz="2800" b="1" dirty="0"/>
              <a:t>can utilities assist PMs?</a:t>
            </a:r>
            <a:endParaRPr lang="en-US" sz="2800" dirty="0"/>
          </a:p>
          <a:p>
            <a:pPr marL="457200" indent="-457200">
              <a:lnSpc>
                <a:spcPct val="150000"/>
              </a:lnSpc>
              <a:buFont typeface="Arial" panose="020B0604020202020204" pitchFamily="34" charset="0"/>
              <a:buChar char="•"/>
            </a:pPr>
            <a:r>
              <a:rPr lang="en-US" sz="2800" dirty="0" smtClean="0"/>
              <a:t>Training </a:t>
            </a:r>
            <a:r>
              <a:rPr lang="en-US" sz="2800" dirty="0"/>
              <a:t>on Utility Relocation </a:t>
            </a:r>
            <a:r>
              <a:rPr lang="en-US" sz="2800" dirty="0" smtClean="0"/>
              <a:t>Requirements &amp; </a:t>
            </a:r>
            <a:r>
              <a:rPr lang="en-US" sz="2800" dirty="0"/>
              <a:t>Tricks</a:t>
            </a:r>
          </a:p>
          <a:p>
            <a:pPr marL="457200" indent="-457200">
              <a:lnSpc>
                <a:spcPct val="150000"/>
              </a:lnSpc>
              <a:buFont typeface="Arial" panose="020B0604020202020204" pitchFamily="34" charset="0"/>
              <a:buChar char="•"/>
            </a:pPr>
            <a:r>
              <a:rPr lang="en-US" sz="2800" dirty="0" smtClean="0"/>
              <a:t>Templates </a:t>
            </a:r>
            <a:r>
              <a:rPr lang="en-US" sz="2800" dirty="0"/>
              <a:t>of Example Successes (Bullitt County proposal, notes, </a:t>
            </a:r>
            <a:r>
              <a:rPr lang="en-US" sz="2800" dirty="0" err="1"/>
              <a:t>rfp</a:t>
            </a:r>
            <a:r>
              <a:rPr lang="en-US" sz="2800" dirty="0"/>
              <a:t>)</a:t>
            </a:r>
          </a:p>
          <a:p>
            <a:pPr marL="457200" indent="-457200">
              <a:lnSpc>
                <a:spcPct val="150000"/>
              </a:lnSpc>
              <a:buFont typeface="Arial" panose="020B0604020202020204" pitchFamily="34" charset="0"/>
              <a:buChar char="•"/>
            </a:pPr>
            <a:r>
              <a:rPr lang="en-US" sz="2800" dirty="0" smtClean="0"/>
              <a:t>Complete </a:t>
            </a:r>
            <a:r>
              <a:rPr lang="en-US" sz="2800" dirty="0"/>
              <a:t>separate </a:t>
            </a:r>
            <a:r>
              <a:rPr lang="en-US" sz="2800" dirty="0" smtClean="0"/>
              <a:t>utility design &amp; relocation agreements</a:t>
            </a:r>
            <a:endParaRPr lang="en-US" sz="2800" dirty="0"/>
          </a:p>
          <a:p>
            <a:pPr marL="457200" indent="-457200">
              <a:lnSpc>
                <a:spcPct val="150000"/>
              </a:lnSpc>
              <a:buFont typeface="Arial" panose="020B0604020202020204" pitchFamily="34" charset="0"/>
              <a:buChar char="•"/>
            </a:pPr>
            <a:r>
              <a:rPr lang="en-US" sz="2800" dirty="0"/>
              <a:t>Preliminary Utility Plans for Joint Inspection</a:t>
            </a:r>
          </a:p>
          <a:p>
            <a:pPr marL="457200" indent="-457200">
              <a:lnSpc>
                <a:spcPct val="150000"/>
              </a:lnSpc>
              <a:buFont typeface="Arial" panose="020B0604020202020204" pitchFamily="34" charset="0"/>
              <a:buChar char="•"/>
            </a:pPr>
            <a:r>
              <a:rPr lang="en-US" sz="2800" dirty="0" smtClean="0"/>
              <a:t>Earlier </a:t>
            </a:r>
            <a:r>
              <a:rPr lang="en-US" sz="2800" dirty="0"/>
              <a:t>Utility Plans</a:t>
            </a:r>
          </a:p>
          <a:p>
            <a:pPr marL="457200" indent="-457200">
              <a:lnSpc>
                <a:spcPct val="150000"/>
              </a:lnSpc>
              <a:buFont typeface="Arial" panose="020B0604020202020204" pitchFamily="34" charset="0"/>
              <a:buChar char="•"/>
            </a:pPr>
            <a:r>
              <a:rPr lang="en-US" sz="2800" dirty="0" smtClean="0"/>
              <a:t>Design </a:t>
            </a:r>
            <a:r>
              <a:rPr lang="en-US" sz="2800" dirty="0"/>
              <a:t>Utility Plans Submittals</a:t>
            </a:r>
          </a:p>
          <a:p>
            <a:r>
              <a:rPr lang="en-US" sz="2800" dirty="0"/>
              <a:t> </a:t>
            </a:r>
          </a:p>
          <a:p>
            <a:r>
              <a:rPr lang="en-US" sz="2800" dirty="0"/>
              <a:t> </a:t>
            </a:r>
          </a:p>
          <a:p>
            <a:pPr algn="ctr">
              <a:lnSpc>
                <a:spcPct val="150000"/>
              </a:lnSpc>
            </a:pPr>
            <a:endParaRPr lang="en-US" sz="2800" dirty="0"/>
          </a:p>
          <a:p>
            <a:pPr algn="ctr">
              <a:lnSpc>
                <a:spcPct val="150000"/>
              </a:lnSpc>
            </a:pPr>
            <a:endParaRPr lang="en-US" sz="2800" dirty="0"/>
          </a:p>
        </p:txBody>
      </p:sp>
    </p:spTree>
    <p:extLst>
      <p:ext uri="{BB962C8B-B14F-4D97-AF65-F5344CB8AC3E}">
        <p14:creationId xmlns:p14="http://schemas.microsoft.com/office/powerpoint/2010/main" val="20412319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762000" y="609600"/>
            <a:ext cx="7924800" cy="4832092"/>
          </a:xfrm>
          <a:prstGeom prst="rect">
            <a:avLst/>
          </a:prstGeom>
          <a:noFill/>
        </p:spPr>
        <p:txBody>
          <a:bodyPr wrap="square" rtlCol="0">
            <a:spAutoFit/>
          </a:bodyPr>
          <a:lstStyle/>
          <a:p>
            <a:pPr algn="ctr"/>
            <a:r>
              <a:rPr lang="en-US" sz="2800" b="1" dirty="0" smtClean="0"/>
              <a:t>Feedback from first PM Boot Camp Session: </a:t>
            </a:r>
          </a:p>
          <a:p>
            <a:pPr algn="ctr"/>
            <a:r>
              <a:rPr lang="en-US" sz="2800" b="1" dirty="0" smtClean="0"/>
              <a:t>How </a:t>
            </a:r>
            <a:r>
              <a:rPr lang="en-US" sz="2800" b="1" dirty="0"/>
              <a:t>can utilities assist PMs</a:t>
            </a:r>
            <a:r>
              <a:rPr lang="en-US" sz="2800" b="1" dirty="0" smtClean="0"/>
              <a:t>?</a:t>
            </a:r>
            <a:endParaRPr lang="en-US" sz="2800" dirty="0"/>
          </a:p>
          <a:p>
            <a:pPr marL="457200" indent="-457200">
              <a:lnSpc>
                <a:spcPct val="150000"/>
              </a:lnSpc>
              <a:buFont typeface="Arial" panose="020B0604020202020204" pitchFamily="34" charset="0"/>
              <a:buChar char="•"/>
            </a:pPr>
            <a:r>
              <a:rPr lang="en-US" sz="2800" dirty="0" smtClean="0"/>
              <a:t>Communication</a:t>
            </a:r>
            <a:endParaRPr lang="en-US" sz="2800" dirty="0"/>
          </a:p>
          <a:p>
            <a:pPr marL="457200" indent="-457200">
              <a:lnSpc>
                <a:spcPct val="150000"/>
              </a:lnSpc>
              <a:buFont typeface="Arial" panose="020B0604020202020204" pitchFamily="34" charset="0"/>
              <a:buChar char="•"/>
            </a:pPr>
            <a:r>
              <a:rPr lang="en-US" sz="2800" dirty="0" smtClean="0"/>
              <a:t>KURTS </a:t>
            </a:r>
            <a:r>
              <a:rPr lang="en-US" sz="2800" dirty="0"/>
              <a:t>Write to Preconstruction</a:t>
            </a:r>
          </a:p>
          <a:p>
            <a:pPr marL="457200" indent="-457200">
              <a:lnSpc>
                <a:spcPct val="150000"/>
              </a:lnSpc>
              <a:buFont typeface="Arial" panose="020B0604020202020204" pitchFamily="34" charset="0"/>
              <a:buChar char="•"/>
            </a:pPr>
            <a:r>
              <a:rPr lang="en-US" sz="2800" dirty="0" smtClean="0"/>
              <a:t>Automatic </a:t>
            </a:r>
            <a:r>
              <a:rPr lang="en-US" sz="2800" dirty="0"/>
              <a:t>Email Notifications (e.g. KURTS)</a:t>
            </a:r>
          </a:p>
          <a:p>
            <a:pPr marL="457200" indent="-457200">
              <a:lnSpc>
                <a:spcPct val="150000"/>
              </a:lnSpc>
              <a:buFont typeface="Arial" panose="020B0604020202020204" pitchFamily="34" charset="0"/>
              <a:buChar char="•"/>
            </a:pPr>
            <a:r>
              <a:rPr lang="en-US" sz="2800" dirty="0" smtClean="0"/>
              <a:t>Tracking </a:t>
            </a:r>
            <a:r>
              <a:rPr lang="en-US" sz="2800" dirty="0"/>
              <a:t>of RR Approval Status</a:t>
            </a:r>
          </a:p>
          <a:p>
            <a:pPr marL="457200" indent="-457200">
              <a:lnSpc>
                <a:spcPct val="150000"/>
              </a:lnSpc>
              <a:buFont typeface="Arial" panose="020B0604020202020204" pitchFamily="34" charset="0"/>
              <a:buChar char="•"/>
            </a:pPr>
            <a:r>
              <a:rPr lang="en-US" sz="2800" dirty="0" smtClean="0"/>
              <a:t>Electronic </a:t>
            </a:r>
            <a:r>
              <a:rPr lang="en-US" sz="2800" dirty="0"/>
              <a:t>Invoice Submittals</a:t>
            </a:r>
          </a:p>
          <a:p>
            <a:pPr marL="457200" indent="-457200">
              <a:lnSpc>
                <a:spcPct val="150000"/>
              </a:lnSpc>
              <a:buFont typeface="Arial" panose="020B0604020202020204" pitchFamily="34" charset="0"/>
              <a:buChar char="•"/>
            </a:pPr>
            <a:r>
              <a:rPr lang="en-US" sz="2800" dirty="0" smtClean="0"/>
              <a:t>Plan </a:t>
            </a:r>
            <a:r>
              <a:rPr lang="en-US" sz="2800" dirty="0"/>
              <a:t>Delivery Dates for Utility </a:t>
            </a:r>
            <a:r>
              <a:rPr lang="en-US" sz="2800" dirty="0" smtClean="0"/>
              <a:t>Designs</a:t>
            </a:r>
            <a:endParaRPr lang="en-US" sz="2800" dirty="0"/>
          </a:p>
        </p:txBody>
      </p:sp>
    </p:spTree>
    <p:extLst>
      <p:ext uri="{BB962C8B-B14F-4D97-AF65-F5344CB8AC3E}">
        <p14:creationId xmlns:p14="http://schemas.microsoft.com/office/powerpoint/2010/main" val="32265405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381000" y="1676400"/>
          <a:ext cx="83820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3581400" y="4724400"/>
            <a:ext cx="5257800" cy="1785104"/>
          </a:xfrm>
          <a:prstGeom prst="rect">
            <a:avLst/>
          </a:prstGeom>
          <a:noFill/>
        </p:spPr>
        <p:txBody>
          <a:bodyPr wrap="square" rtlCol="0">
            <a:spAutoFit/>
          </a:bodyPr>
          <a:lstStyle/>
          <a:p>
            <a:r>
              <a:rPr lang="en-US" sz="2400" dirty="0" smtClean="0"/>
              <a:t>Road construction relies on execution of all work prior to ensure their success.</a:t>
            </a:r>
          </a:p>
          <a:p>
            <a:endParaRPr lang="en-US" sz="1400" dirty="0" smtClean="0"/>
          </a:p>
          <a:p>
            <a:r>
              <a:rPr lang="en-US" sz="2400" dirty="0" smtClean="0"/>
              <a:t>How do we do our part with constraints of budget, time, and resources?  </a:t>
            </a:r>
            <a:endParaRPr lang="en-US" sz="2400" dirty="0"/>
          </a:p>
        </p:txBody>
      </p:sp>
      <p:sp>
        <p:nvSpPr>
          <p:cNvPr id="11" name="TextBox 10"/>
          <p:cNvSpPr txBox="1"/>
          <p:nvPr/>
        </p:nvSpPr>
        <p:spPr>
          <a:xfrm>
            <a:off x="304800" y="381000"/>
            <a:ext cx="3886200" cy="1785104"/>
          </a:xfrm>
          <a:prstGeom prst="rect">
            <a:avLst/>
          </a:prstGeom>
          <a:noFill/>
        </p:spPr>
        <p:txBody>
          <a:bodyPr wrap="square" rtlCol="0">
            <a:spAutoFit/>
          </a:bodyPr>
          <a:lstStyle/>
          <a:p>
            <a:r>
              <a:rPr lang="en-US" sz="2400" dirty="0" smtClean="0"/>
              <a:t>Processes precede our work that we are dependant on.</a:t>
            </a:r>
          </a:p>
          <a:p>
            <a:endParaRPr lang="en-US" sz="1400" dirty="0" smtClean="0"/>
          </a:p>
          <a:p>
            <a:r>
              <a:rPr lang="en-US" sz="2400" dirty="0" smtClean="0"/>
              <a:t>Schedules sometimes change, delays occur.</a:t>
            </a:r>
            <a:endParaRPr lang="en-US" sz="2400" dirty="0"/>
          </a:p>
        </p:txBody>
      </p:sp>
      <p:sp>
        <p:nvSpPr>
          <p:cNvPr id="12" name="Flowchart: Connector 11"/>
          <p:cNvSpPr/>
          <p:nvPr/>
        </p:nvSpPr>
        <p:spPr>
          <a:xfrm>
            <a:off x="3352800" y="3581400"/>
            <a:ext cx="304800" cy="30480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905000" y="3048000"/>
            <a:ext cx="1524000" cy="646331"/>
          </a:xfrm>
          <a:prstGeom prst="rect">
            <a:avLst/>
          </a:prstGeom>
          <a:noFill/>
        </p:spPr>
        <p:txBody>
          <a:bodyPr wrap="square" rtlCol="0">
            <a:spAutoFit/>
          </a:bodyPr>
          <a:lstStyle/>
          <a:p>
            <a:pPr algn="r"/>
            <a:r>
              <a:rPr lang="en-US" dirty="0" smtClean="0">
                <a:solidFill>
                  <a:srgbClr val="FF0000"/>
                </a:solidFill>
              </a:rPr>
              <a:t>Delayed R/W Start</a:t>
            </a:r>
            <a:endParaRPr lang="en-US" dirty="0">
              <a:solidFill>
                <a:srgbClr val="FF0000"/>
              </a:solidFill>
            </a:endParaRPr>
          </a:p>
        </p:txBody>
      </p:sp>
      <p:sp>
        <p:nvSpPr>
          <p:cNvPr id="14" name="Flowchart: Connector 13"/>
          <p:cNvSpPr/>
          <p:nvPr/>
        </p:nvSpPr>
        <p:spPr>
          <a:xfrm>
            <a:off x="2057400" y="4495800"/>
            <a:ext cx="304800" cy="30480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0" y="3962400"/>
            <a:ext cx="2057400" cy="646331"/>
          </a:xfrm>
          <a:prstGeom prst="rect">
            <a:avLst/>
          </a:prstGeom>
          <a:noFill/>
        </p:spPr>
        <p:txBody>
          <a:bodyPr wrap="square" rtlCol="0">
            <a:spAutoFit/>
          </a:bodyPr>
          <a:lstStyle/>
          <a:p>
            <a:pPr algn="r"/>
            <a:r>
              <a:rPr lang="en-US" dirty="0" smtClean="0">
                <a:solidFill>
                  <a:srgbClr val="FF0000"/>
                </a:solidFill>
              </a:rPr>
              <a:t>Delayed Final Design Start</a:t>
            </a:r>
            <a:endParaRPr lang="en-US" dirty="0">
              <a:solidFill>
                <a:srgbClr val="FF0000"/>
              </a:solidFill>
            </a:endParaRPr>
          </a:p>
        </p:txBody>
      </p:sp>
      <p:sp>
        <p:nvSpPr>
          <p:cNvPr id="16" name="TextBox 15"/>
          <p:cNvSpPr txBox="1"/>
          <p:nvPr/>
        </p:nvSpPr>
        <p:spPr>
          <a:xfrm>
            <a:off x="3886200" y="2133600"/>
            <a:ext cx="1828800" cy="646331"/>
          </a:xfrm>
          <a:prstGeom prst="rect">
            <a:avLst/>
          </a:prstGeom>
          <a:noFill/>
        </p:spPr>
        <p:txBody>
          <a:bodyPr wrap="square" rtlCol="0">
            <a:spAutoFit/>
          </a:bodyPr>
          <a:lstStyle/>
          <a:p>
            <a:pPr algn="r"/>
            <a:r>
              <a:rPr lang="en-US" dirty="0" smtClean="0">
                <a:solidFill>
                  <a:srgbClr val="FF0000"/>
                </a:solidFill>
              </a:rPr>
              <a:t>Delayed Utilities Start</a:t>
            </a:r>
            <a:endParaRPr lang="en-US" dirty="0">
              <a:solidFill>
                <a:srgbClr val="FF0000"/>
              </a:solidFill>
            </a:endParaRPr>
          </a:p>
        </p:txBody>
      </p:sp>
      <p:sp>
        <p:nvSpPr>
          <p:cNvPr id="17" name="Flowchart: Connector 16"/>
          <p:cNvSpPr/>
          <p:nvPr/>
        </p:nvSpPr>
        <p:spPr>
          <a:xfrm>
            <a:off x="4953000" y="2895600"/>
            <a:ext cx="304800" cy="30480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a:off x="5791200" y="1752600"/>
            <a:ext cx="685800" cy="8382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9" name="TextBox 18"/>
          <p:cNvSpPr txBox="1"/>
          <p:nvPr/>
        </p:nvSpPr>
        <p:spPr>
          <a:xfrm>
            <a:off x="5486400" y="1371600"/>
            <a:ext cx="1600200" cy="369332"/>
          </a:xfrm>
          <a:prstGeom prst="rect">
            <a:avLst/>
          </a:prstGeom>
          <a:noFill/>
        </p:spPr>
        <p:txBody>
          <a:bodyPr wrap="square" rtlCol="0">
            <a:spAutoFit/>
          </a:bodyPr>
          <a:lstStyle/>
          <a:p>
            <a:r>
              <a:rPr lang="en-US" dirty="0" smtClean="0">
                <a:solidFill>
                  <a:srgbClr val="FF0000"/>
                </a:solidFill>
              </a:rPr>
              <a:t>Unchanged</a:t>
            </a:r>
            <a:endParaRPr lang="en-US" dirty="0">
              <a:solidFill>
                <a:srgbClr val="FF0000"/>
              </a:solidFill>
            </a:endParaRPr>
          </a:p>
        </p:txBody>
      </p:sp>
      <p:sp>
        <p:nvSpPr>
          <p:cNvPr id="20" name="Double Bracket 19"/>
          <p:cNvSpPr/>
          <p:nvPr/>
        </p:nvSpPr>
        <p:spPr>
          <a:xfrm>
            <a:off x="5181600" y="3505200"/>
            <a:ext cx="990600" cy="914400"/>
          </a:xfrm>
          <a:prstGeom prst="bracketPair">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21" name="TextBox 20"/>
          <p:cNvSpPr txBox="1"/>
          <p:nvPr/>
        </p:nvSpPr>
        <p:spPr>
          <a:xfrm>
            <a:off x="5257800" y="3733800"/>
            <a:ext cx="914400" cy="523220"/>
          </a:xfrm>
          <a:prstGeom prst="rect">
            <a:avLst/>
          </a:prstGeom>
          <a:noFill/>
        </p:spPr>
        <p:txBody>
          <a:bodyPr wrap="square" rtlCol="0">
            <a:spAutoFit/>
          </a:bodyPr>
          <a:lstStyle/>
          <a:p>
            <a:r>
              <a:rPr lang="en-US" sz="1400" dirty="0" smtClean="0">
                <a:solidFill>
                  <a:srgbClr val="FF0000"/>
                </a:solidFill>
              </a:rPr>
              <a:t>Window Narrows</a:t>
            </a:r>
            <a:endParaRPr lang="en-US" sz="1400" dirty="0">
              <a:solidFill>
                <a:srgbClr val="FF0000"/>
              </a:solidFill>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ppt_x"/>
                                          </p:val>
                                        </p:tav>
                                        <p:tav tm="100000">
                                          <p:val>
                                            <p:strVal val="#ppt_x"/>
                                          </p:val>
                                        </p:tav>
                                      </p:tavLst>
                                    </p:anim>
                                    <p:anim calcmode="lin" valueType="num">
                                      <p:cBhvr additive="base">
                                        <p:cTn id="42"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dissolve">
                                      <p:cBhvr>
                                        <p:cTn id="47" dur="500"/>
                                        <p:tgtEl>
                                          <p:spTgt spid="20"/>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dissolve">
                                      <p:cBhvr>
                                        <p:cTn id="5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animBg="1"/>
      <p:bldP spid="15" grpId="0"/>
      <p:bldP spid="16" grpId="0"/>
      <p:bldP spid="17" grpId="0" animBg="1"/>
      <p:bldP spid="18" grpId="0" animBg="1"/>
      <p:bldP spid="19" grpId="0"/>
      <p:bldP spid="20" grpId="0" animBg="1"/>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533400" y="2209800"/>
          <a:ext cx="83820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nvGraphicFramePr>
        <p:xfrm>
          <a:off x="685800" y="1371600"/>
          <a:ext cx="7315200" cy="4775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Rectangle 7"/>
          <p:cNvSpPr/>
          <p:nvPr/>
        </p:nvSpPr>
        <p:spPr>
          <a:xfrm>
            <a:off x="609600" y="1219200"/>
            <a:ext cx="2735043" cy="769441"/>
          </a:xfrm>
          <a:prstGeom prst="rect">
            <a:avLst/>
          </a:prstGeom>
          <a:noFill/>
        </p:spPr>
        <p:txBody>
          <a:bodyPr wrap="none" lIns="91440" tIns="45720" rIns="91440" bIns="45720">
            <a:spAutoFit/>
          </a:bodyPr>
          <a:lstStyle/>
          <a:p>
            <a:pPr algn="ctr"/>
            <a:r>
              <a:rPr lang="en-US" sz="4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Proposed</a:t>
            </a:r>
            <a:endParaRPr lang="en-US" sz="4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9" name="Rectangle 8"/>
          <p:cNvSpPr/>
          <p:nvPr/>
        </p:nvSpPr>
        <p:spPr>
          <a:xfrm>
            <a:off x="5334000" y="5486400"/>
            <a:ext cx="2962671" cy="923330"/>
          </a:xfrm>
          <a:prstGeom prst="rect">
            <a:avLst/>
          </a:prstGeom>
          <a:noFill/>
        </p:spPr>
        <p:txBody>
          <a:bodyPr wrap="none" lIns="91440" tIns="45720" rIns="91440" bIns="45720">
            <a:spAutoFit/>
          </a:bodyPr>
          <a:lstStyle/>
          <a:p>
            <a:pPr algn="ctr"/>
            <a:r>
              <a:rPr lang="en-US" sz="5400" b="1" cap="none"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Existing</a:t>
            </a:r>
            <a:endParaRPr lang="en-US" sz="54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nvGraphicFramePr>
        <p:xfrm>
          <a:off x="685800" y="1371600"/>
          <a:ext cx="7315200" cy="477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3581400" y="4114800"/>
            <a:ext cx="5562600" cy="1200329"/>
          </a:xfrm>
          <a:prstGeom prst="rect">
            <a:avLst/>
          </a:prstGeom>
          <a:noFill/>
        </p:spPr>
        <p:txBody>
          <a:bodyPr wrap="square" rtlCol="0">
            <a:spAutoFit/>
          </a:bodyPr>
          <a:lstStyle/>
          <a:p>
            <a:r>
              <a:rPr lang="en-US" sz="2400" dirty="0" smtClean="0"/>
              <a:t>At R/W Stage when U phase funding is made available, the utilities should be ready to finalize plans.   </a:t>
            </a:r>
            <a:endParaRPr lang="en-US" sz="2400" dirty="0"/>
          </a:p>
        </p:txBody>
      </p:sp>
      <p:sp>
        <p:nvSpPr>
          <p:cNvPr id="11" name="TextBox 10"/>
          <p:cNvSpPr txBox="1"/>
          <p:nvPr/>
        </p:nvSpPr>
        <p:spPr>
          <a:xfrm>
            <a:off x="838200" y="5791200"/>
            <a:ext cx="5334000" cy="830997"/>
          </a:xfrm>
          <a:prstGeom prst="rect">
            <a:avLst/>
          </a:prstGeom>
          <a:noFill/>
        </p:spPr>
        <p:txBody>
          <a:bodyPr wrap="square" rtlCol="0">
            <a:spAutoFit/>
          </a:bodyPr>
          <a:lstStyle/>
          <a:p>
            <a:r>
              <a:rPr lang="en-US" sz="2400" dirty="0" smtClean="0"/>
              <a:t>During design, we can use D funds to execute engineering service agreements</a:t>
            </a:r>
            <a:endParaRPr lang="en-US" sz="2400" dirty="0"/>
          </a:p>
        </p:txBody>
      </p:sp>
      <p:sp>
        <p:nvSpPr>
          <p:cNvPr id="12" name="Rectangle 11"/>
          <p:cNvSpPr/>
          <p:nvPr/>
        </p:nvSpPr>
        <p:spPr>
          <a:xfrm>
            <a:off x="609600" y="1219200"/>
            <a:ext cx="2735043" cy="769441"/>
          </a:xfrm>
          <a:prstGeom prst="rect">
            <a:avLst/>
          </a:prstGeom>
          <a:noFill/>
        </p:spPr>
        <p:txBody>
          <a:bodyPr wrap="none" lIns="91440" tIns="45720" rIns="91440" bIns="45720">
            <a:spAutoFit/>
          </a:bodyPr>
          <a:lstStyle/>
          <a:p>
            <a:pPr algn="ctr"/>
            <a:r>
              <a:rPr lang="en-US" sz="4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Proposed</a:t>
            </a:r>
            <a:endParaRPr lang="en-US" sz="4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838200" y="609600"/>
            <a:ext cx="6934200" cy="954107"/>
          </a:xfrm>
          <a:prstGeom prst="rect">
            <a:avLst/>
          </a:prstGeom>
          <a:noFill/>
        </p:spPr>
        <p:txBody>
          <a:bodyPr wrap="square" rtlCol="0">
            <a:spAutoFit/>
          </a:bodyPr>
          <a:lstStyle/>
          <a:p>
            <a:r>
              <a:rPr lang="en-US" sz="2800" dirty="0" smtClean="0"/>
              <a:t>Forget what you know, Henry.</a:t>
            </a:r>
          </a:p>
          <a:p>
            <a:r>
              <a:rPr lang="en-US" sz="2800" i="1" dirty="0" smtClean="0"/>
              <a:t>The assembly line doesn’t work here.</a:t>
            </a:r>
            <a:endParaRPr lang="en-US" sz="2000" i="1" dirty="0"/>
          </a:p>
        </p:txBody>
      </p:sp>
      <p:pic>
        <p:nvPicPr>
          <p:cNvPr id="4" name="Picture 2" descr="C:\Users\Owner\Documents\Kevin\KYTC\Project Development Task Forces\images\ford assembly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676400"/>
            <a:ext cx="6769476" cy="381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KYTC Today…</a:t>
            </a:r>
            <a:endParaRPr lang="en-US" dirty="0"/>
          </a:p>
        </p:txBody>
      </p:sp>
      <p:graphicFrame>
        <p:nvGraphicFramePr>
          <p:cNvPr id="5" name="Diagram 4"/>
          <p:cNvGraphicFramePr/>
          <p:nvPr/>
        </p:nvGraphicFramePr>
        <p:xfrm>
          <a:off x="152400" y="914400"/>
          <a:ext cx="8763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3188281" y="3048000"/>
            <a:ext cx="1993319" cy="124197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3" name="Group 10"/>
          <p:cNvGrpSpPr/>
          <p:nvPr/>
        </p:nvGrpSpPr>
        <p:grpSpPr>
          <a:xfrm>
            <a:off x="3352800" y="2438400"/>
            <a:ext cx="2716530" cy="1341120"/>
            <a:chOff x="152399" y="-563885"/>
            <a:chExt cx="2663190" cy="1645920"/>
          </a:xfrm>
        </p:grpSpPr>
        <p:sp>
          <p:nvSpPr>
            <p:cNvPr id="12" name="Rectangle 11"/>
            <p:cNvSpPr/>
            <p:nvPr/>
          </p:nvSpPr>
          <p:spPr>
            <a:xfrm>
              <a:off x="152399" y="380994"/>
              <a:ext cx="2537460" cy="70104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3" name="Rectangle 12"/>
            <p:cNvSpPr/>
            <p:nvPr/>
          </p:nvSpPr>
          <p:spPr>
            <a:xfrm>
              <a:off x="278129" y="-563885"/>
              <a:ext cx="2537460" cy="70104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0688" tIns="170688" rIns="170688" bIns="170688" numCol="1" spcCol="1270" anchor="b" anchorCtr="0">
              <a:noAutofit/>
            </a:bodyPr>
            <a:lstStyle/>
            <a:p>
              <a:pPr lvl="0" algn="ctr" defTabSz="1066800">
                <a:lnSpc>
                  <a:spcPct val="90000"/>
                </a:lnSpc>
                <a:spcBef>
                  <a:spcPct val="0"/>
                </a:spcBef>
                <a:spcAft>
                  <a:spcPct val="35000"/>
                </a:spcAft>
              </a:pPr>
              <a:r>
                <a:rPr lang="en-US" sz="2400" kern="1200" dirty="0" smtClean="0"/>
                <a:t>ROW Phase</a:t>
              </a:r>
              <a:endParaRPr lang="en-US" sz="2400" kern="1200" dirty="0"/>
            </a:p>
          </p:txBody>
        </p:sp>
      </p:grpSp>
      <p:sp>
        <p:nvSpPr>
          <p:cNvPr id="14" name="Rectangle 13"/>
          <p:cNvSpPr/>
          <p:nvPr/>
        </p:nvSpPr>
        <p:spPr>
          <a:xfrm>
            <a:off x="4267200" y="2667000"/>
            <a:ext cx="2362200" cy="78477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0688" tIns="170688" rIns="170688" bIns="170688" numCol="1" spcCol="1270" anchor="b" anchorCtr="0">
            <a:noAutofit/>
          </a:bodyPr>
          <a:lstStyle/>
          <a:p>
            <a:pPr lvl="0" algn="ctr" defTabSz="1066800">
              <a:lnSpc>
                <a:spcPct val="90000"/>
              </a:lnSpc>
              <a:spcBef>
                <a:spcPct val="0"/>
              </a:spcBef>
              <a:spcAft>
                <a:spcPct val="35000"/>
              </a:spcAft>
            </a:pPr>
            <a:r>
              <a:rPr lang="en-US" sz="2400" kern="1200" dirty="0" smtClean="0"/>
              <a:t>Utility Phase</a:t>
            </a:r>
            <a:endParaRPr lang="en-US" sz="2400" kern="1200" dirty="0"/>
          </a:p>
        </p:txBody>
      </p:sp>
      <p:sp>
        <p:nvSpPr>
          <p:cNvPr id="16" name="Rectangle 15"/>
          <p:cNvSpPr/>
          <p:nvPr/>
        </p:nvSpPr>
        <p:spPr>
          <a:xfrm>
            <a:off x="609600" y="1600200"/>
            <a:ext cx="3657600" cy="381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143000" y="1371600"/>
            <a:ext cx="2667000" cy="78477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0688" tIns="170688" rIns="170688" bIns="170688" numCol="1" spcCol="1270" anchor="b" anchorCtr="0">
            <a:noAutofit/>
          </a:bodyPr>
          <a:lstStyle/>
          <a:p>
            <a:pPr lvl="0" algn="ctr" defTabSz="1066800">
              <a:lnSpc>
                <a:spcPct val="90000"/>
              </a:lnSpc>
              <a:spcBef>
                <a:spcPct val="0"/>
              </a:spcBef>
              <a:spcAft>
                <a:spcPct val="35000"/>
              </a:spcAft>
            </a:pPr>
            <a:r>
              <a:rPr lang="en-US" sz="2400" kern="1200" dirty="0" smtClean="0"/>
              <a:t>Design Phases</a:t>
            </a:r>
            <a:endParaRPr lang="en-US" sz="2400" kern="1200" dirty="0"/>
          </a:p>
        </p:txBody>
      </p:sp>
      <p:sp>
        <p:nvSpPr>
          <p:cNvPr id="17" name="Title 1"/>
          <p:cNvSpPr txBox="1">
            <a:spLocks/>
          </p:cNvSpPr>
          <p:nvPr/>
        </p:nvSpPr>
        <p:spPr>
          <a:xfrm>
            <a:off x="609600" y="5486400"/>
            <a:ext cx="7772400" cy="990600"/>
          </a:xfrm>
          <a:prstGeom prst="rect">
            <a:avLst/>
          </a:prstGeom>
        </p:spPr>
        <p:txBody>
          <a:bodyPr bIns="91440" anchor="b"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effectLst/>
                <a:uLnTx/>
                <a:uFillTx/>
                <a:latin typeface="+mj-lt"/>
                <a:ea typeface="+mj-ea"/>
                <a:cs typeface="+mj-cs"/>
              </a:rPr>
              <a:t>KYTC Future…</a:t>
            </a:r>
            <a:endParaRPr kumimoji="0" lang="en-US" sz="4000" b="0" i="0" u="none" strike="noStrike" kern="1200" cap="none" spc="0" normalizeH="0" baseline="0" noProof="0" dirty="0">
              <a:ln>
                <a:noFill/>
              </a:ln>
              <a:effectLst/>
              <a:uLnTx/>
              <a:uFillTx/>
              <a:latin typeface="+mj-lt"/>
              <a:ea typeface="+mj-ea"/>
              <a:cs typeface="+mj-cs"/>
            </a:endParaRPr>
          </a:p>
        </p:txBody>
      </p:sp>
      <p:graphicFrame>
        <p:nvGraphicFramePr>
          <p:cNvPr id="19" name="Diagram 18"/>
          <p:cNvGraphicFramePr/>
          <p:nvPr/>
        </p:nvGraphicFramePr>
        <p:xfrm>
          <a:off x="152400" y="3962400"/>
          <a:ext cx="8763000" cy="1676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0" name="5-Point Star 19"/>
          <p:cNvSpPr/>
          <p:nvPr/>
        </p:nvSpPr>
        <p:spPr>
          <a:xfrm>
            <a:off x="4114800" y="2819400"/>
            <a:ext cx="457200" cy="3810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838200" y="1752600"/>
            <a:ext cx="7772400" cy="3970318"/>
          </a:xfrm>
          <a:prstGeom prst="rect">
            <a:avLst/>
          </a:prstGeom>
          <a:noFill/>
        </p:spPr>
        <p:txBody>
          <a:bodyPr wrap="square" rtlCol="0">
            <a:spAutoFit/>
          </a:bodyPr>
          <a:lstStyle/>
          <a:p>
            <a:pPr lvl="1" algn="ctr"/>
            <a:r>
              <a:rPr lang="en-US" sz="2800" dirty="0" smtClean="0"/>
              <a:t>The current utility agreement typically is for design </a:t>
            </a:r>
            <a:r>
              <a:rPr lang="en-US" sz="2800" u="sng" dirty="0" smtClean="0"/>
              <a:t>and</a:t>
            </a:r>
            <a:r>
              <a:rPr lang="en-US" sz="2800" dirty="0" smtClean="0"/>
              <a:t> relocation</a:t>
            </a:r>
          </a:p>
          <a:p>
            <a:pPr lvl="1" algn="ctr"/>
            <a:endParaRPr lang="en-US" sz="2800" dirty="0" smtClean="0"/>
          </a:p>
          <a:p>
            <a:pPr lvl="1" algn="ctr"/>
            <a:r>
              <a:rPr lang="en-US" sz="2800" dirty="0" smtClean="0"/>
              <a:t>A separate agreement for engineering would allow for engineering work to begin earlier.  </a:t>
            </a:r>
          </a:p>
          <a:p>
            <a:pPr lvl="1" algn="ctr">
              <a:buNone/>
            </a:pPr>
            <a:endParaRPr lang="en-US" sz="2800" b="1" dirty="0" smtClean="0"/>
          </a:p>
          <a:p>
            <a:pPr lvl="1" algn="ctr"/>
            <a:r>
              <a:rPr lang="en-US" sz="2800" dirty="0" smtClean="0"/>
              <a:t>We assume 15% to cover engineering for the U fund.  So we simply move 15% to D from U.</a:t>
            </a:r>
          </a:p>
          <a:p>
            <a:pPr lvl="1">
              <a:buNone/>
            </a:pPr>
            <a:endParaRPr lang="en-US" sz="2800" b="1" dirty="0" smtClean="0"/>
          </a:p>
        </p:txBody>
      </p:sp>
      <p:sp>
        <p:nvSpPr>
          <p:cNvPr id="3" name="TextBox 2"/>
          <p:cNvSpPr txBox="1"/>
          <p:nvPr/>
        </p:nvSpPr>
        <p:spPr>
          <a:xfrm>
            <a:off x="838200" y="609600"/>
            <a:ext cx="7772400" cy="830997"/>
          </a:xfrm>
          <a:prstGeom prst="rect">
            <a:avLst/>
          </a:prstGeom>
          <a:noFill/>
        </p:spPr>
        <p:txBody>
          <a:bodyPr wrap="square" rtlCol="0">
            <a:spAutoFit/>
          </a:bodyPr>
          <a:lstStyle/>
          <a:p>
            <a:r>
              <a:rPr lang="en-US" sz="2800" dirty="0" smtClean="0"/>
              <a:t>Final Design</a:t>
            </a:r>
          </a:p>
          <a:p>
            <a:r>
              <a:rPr lang="en-US" sz="2000" i="1" dirty="0" smtClean="0"/>
              <a:t>Effective Tools</a:t>
            </a:r>
            <a:endParaRPr lang="en-US" sz="2000" i="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09600" y="1676400"/>
            <a:ext cx="7772400" cy="4401205"/>
          </a:xfrm>
          <a:prstGeom prst="rect">
            <a:avLst/>
          </a:prstGeom>
          <a:noFill/>
        </p:spPr>
        <p:txBody>
          <a:bodyPr wrap="square" rtlCol="0">
            <a:spAutoFit/>
          </a:bodyPr>
          <a:lstStyle/>
          <a:p>
            <a:pPr lvl="1" algn="ctr"/>
            <a:endParaRPr lang="en-US" sz="2800" dirty="0" smtClean="0"/>
          </a:p>
          <a:p>
            <a:pPr lvl="1" algn="ctr"/>
            <a:r>
              <a:rPr lang="en-US" sz="2800" dirty="0" smtClean="0"/>
              <a:t>Offer for the road designer to perform the utility design.   </a:t>
            </a:r>
          </a:p>
          <a:p>
            <a:pPr lvl="1" algn="ctr"/>
            <a:endParaRPr lang="en-US" sz="2800" dirty="0" smtClean="0"/>
          </a:p>
          <a:p>
            <a:pPr lvl="1" algn="ctr"/>
            <a:r>
              <a:rPr lang="en-US" sz="2800" dirty="0" smtClean="0"/>
              <a:t>Especially 100% reimbursable, i.e. Municipalities</a:t>
            </a:r>
          </a:p>
          <a:p>
            <a:pPr lvl="1" algn="ctr"/>
            <a:endParaRPr lang="en-US" sz="2800" dirty="0" smtClean="0"/>
          </a:p>
          <a:p>
            <a:pPr lvl="1" algn="ctr"/>
            <a:r>
              <a:rPr lang="en-US" sz="2800" dirty="0" smtClean="0"/>
              <a:t>The relocation design must remain under the review and approval of the owner, the Utility. </a:t>
            </a:r>
          </a:p>
          <a:p>
            <a:pPr lvl="1" algn="ctr"/>
            <a:endParaRPr lang="en-US" sz="2800" dirty="0" smtClean="0"/>
          </a:p>
          <a:p>
            <a:pPr lvl="0">
              <a:buNone/>
            </a:pPr>
            <a:endParaRPr lang="en-US" sz="2800" dirty="0" smtClean="0"/>
          </a:p>
        </p:txBody>
      </p:sp>
      <p:sp>
        <p:nvSpPr>
          <p:cNvPr id="3" name="TextBox 2"/>
          <p:cNvSpPr txBox="1"/>
          <p:nvPr/>
        </p:nvSpPr>
        <p:spPr>
          <a:xfrm>
            <a:off x="838200" y="609600"/>
            <a:ext cx="7772400" cy="830997"/>
          </a:xfrm>
          <a:prstGeom prst="rect">
            <a:avLst/>
          </a:prstGeom>
          <a:noFill/>
        </p:spPr>
        <p:txBody>
          <a:bodyPr wrap="square" rtlCol="0">
            <a:spAutoFit/>
          </a:bodyPr>
          <a:lstStyle/>
          <a:p>
            <a:r>
              <a:rPr lang="en-US" sz="2800" dirty="0" smtClean="0"/>
              <a:t>Final Design</a:t>
            </a:r>
          </a:p>
          <a:p>
            <a:r>
              <a:rPr lang="en-US" sz="2000" i="1" dirty="0" smtClean="0"/>
              <a:t>Effective Tools</a:t>
            </a:r>
            <a:endParaRPr lang="en-US" sz="2000" i="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E0F30E28F43D84881B1E447717B93F8" ma:contentTypeVersion="7" ma:contentTypeDescription="Create a new document." ma:contentTypeScope="" ma:versionID="b748e49c15c57adbcf31b8296ec0e051">
  <xsd:schema xmlns:xsd="http://www.w3.org/2001/XMLSchema" xmlns:xs="http://www.w3.org/2001/XMLSchema" xmlns:p="http://schemas.microsoft.com/office/2006/metadata/properties" xmlns:ns2="b47a5aad-adfb-4dac-9d3f-47090e67d565" targetNamespace="http://schemas.microsoft.com/office/2006/metadata/properties" ma:root="true" ma:fieldsID="10e404f992e9072f4276d4f787b18ba3" ns2:_="">
    <xsd:import namespace="b47a5aad-adfb-4dac-9d3f-47090e67d565"/>
    <xsd:element name="properties">
      <xsd:complexType>
        <xsd:sequence>
          <xsd:element name="documentManagement">
            <xsd:complexType>
              <xsd:all>
                <xsd:element ref="ns2:Speakers" minOccurs="0"/>
                <xsd:element ref="ns2:Day" minOccurs="0"/>
                <xsd:element ref="ns2:Year" minOccurs="0"/>
                <xsd:element ref="ns2:Se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7a5aad-adfb-4dac-9d3f-47090e67d565" elementFormDefault="qualified">
    <xsd:import namespace="http://schemas.microsoft.com/office/2006/documentManagement/types"/>
    <xsd:import namespace="http://schemas.microsoft.com/office/infopath/2007/PartnerControls"/>
    <xsd:element name="Speakers" ma:index="4" nillable="true" ma:displayName="Speakers" ma:internalName="Speakers" ma:readOnly="false">
      <xsd:simpleType>
        <xsd:restriction base="dms:Note">
          <xsd:maxLength value="255"/>
        </xsd:restriction>
      </xsd:simpleType>
    </xsd:element>
    <xsd:element name="Day" ma:index="5" nillable="true" ma:displayName="Day" ma:internalName="Day" ma:readOnly="false">
      <xsd:simpleType>
        <xsd:restriction base="dms:Text">
          <xsd:maxLength value="255"/>
        </xsd:restriction>
      </xsd:simpleType>
    </xsd:element>
    <xsd:element name="Year" ma:index="6" nillable="true" ma:displayName="Year" ma:internalName="Year" ma:readOnly="false">
      <xsd:simpleType>
        <xsd:restriction base="dms:Text">
          <xsd:maxLength value="255"/>
        </xsd:restriction>
      </xsd:simpleType>
    </xsd:element>
    <xsd:element name="Section" ma:index="7" nillable="true" ma:displayName="Section" ma:internalName="Section" ma:readOnly="fal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peakers xmlns="b47a5aad-adfb-4dac-9d3f-47090e67d565">Jennifer McCleve, Caroline Justice</Speakers>
    <Year xmlns="b47a5aad-adfb-4dac-9d3f-47090e67d565">2015</Year>
    <Section xmlns="b47a5aad-adfb-4dac-9d3f-47090e67d565">Utilities</Section>
    <Day xmlns="b47a5aad-adfb-4dac-9d3f-47090e67d565">Wednesday</Day>
  </documentManagement>
</p:properties>
</file>

<file path=customXml/itemProps1.xml><?xml version="1.0" encoding="utf-8"?>
<ds:datastoreItem xmlns:ds="http://schemas.openxmlformats.org/officeDocument/2006/customXml" ds:itemID="{67651EE4-990C-4852-B328-873D12E6EE7A}"/>
</file>

<file path=customXml/itemProps2.xml><?xml version="1.0" encoding="utf-8"?>
<ds:datastoreItem xmlns:ds="http://schemas.openxmlformats.org/officeDocument/2006/customXml" ds:itemID="{F27A6877-F657-4589-8F4F-334C4468F8D0}"/>
</file>

<file path=customXml/itemProps3.xml><?xml version="1.0" encoding="utf-8"?>
<ds:datastoreItem xmlns:ds="http://schemas.openxmlformats.org/officeDocument/2006/customXml" ds:itemID="{E62B1FD1-2300-4387-8CD2-C76F7AFCB420}"/>
</file>

<file path=docProps/app.xml><?xml version="1.0" encoding="utf-8"?>
<Properties xmlns="http://schemas.openxmlformats.org/officeDocument/2006/extended-properties" xmlns:vt="http://schemas.openxmlformats.org/officeDocument/2006/docPropsVTypes">
  <Template/>
  <TotalTime>1167</TotalTime>
  <Words>836</Words>
  <Application>Microsoft Office PowerPoint</Application>
  <PresentationFormat>On-screen Show (4:3)</PresentationFormat>
  <Paragraphs>183</Paragraphs>
  <Slides>24</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KYTC Today…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KYTC</dc:creator>
  <cp:lastModifiedBy>McCleve, Jennifer (KYTC)</cp:lastModifiedBy>
  <cp:revision>115</cp:revision>
  <dcterms:created xsi:type="dcterms:W3CDTF">2015-02-23T18:22:14Z</dcterms:created>
  <dcterms:modified xsi:type="dcterms:W3CDTF">2015-09-03T15:56:43Z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0x0101009E0F30E28F43D84881B1E447717B93F8</vt:lpwstr>
  </property>
</Properties>
</file>